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51" r:id="rId1"/>
    <p:sldMasterId id="2147483663" r:id="rId2"/>
    <p:sldMasterId id="2147483687" r:id="rId3"/>
  </p:sldMasterIdLst>
  <p:notesMasterIdLst>
    <p:notesMasterId r:id="rId25"/>
  </p:notesMasterIdLst>
  <p:handoutMasterIdLst>
    <p:handoutMasterId r:id="rId26"/>
  </p:handoutMasterIdLst>
  <p:sldIdLst>
    <p:sldId id="889" r:id="rId4"/>
    <p:sldId id="890" r:id="rId5"/>
    <p:sldId id="900" r:id="rId6"/>
    <p:sldId id="901" r:id="rId7"/>
    <p:sldId id="904" r:id="rId8"/>
    <p:sldId id="907" r:id="rId9"/>
    <p:sldId id="908" r:id="rId10"/>
    <p:sldId id="909" r:id="rId11"/>
    <p:sldId id="910" r:id="rId12"/>
    <p:sldId id="911" r:id="rId13"/>
    <p:sldId id="912" r:id="rId14"/>
    <p:sldId id="913" r:id="rId15"/>
    <p:sldId id="914" r:id="rId16"/>
    <p:sldId id="915" r:id="rId17"/>
    <p:sldId id="906" r:id="rId18"/>
    <p:sldId id="920" r:id="rId19"/>
    <p:sldId id="922" r:id="rId20"/>
    <p:sldId id="902" r:id="rId21"/>
    <p:sldId id="923" r:id="rId22"/>
    <p:sldId id="916" r:id="rId23"/>
    <p:sldId id="877" r:id="rId24"/>
  </p:sldIdLst>
  <p:sldSz cx="9136063" cy="5138738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1B31C61-D580-46EF-AC75-138B4401BA70}">
          <p14:sldIdLst>
            <p14:sldId id="889"/>
            <p14:sldId id="890"/>
            <p14:sldId id="900"/>
            <p14:sldId id="901"/>
            <p14:sldId id="904"/>
            <p14:sldId id="907"/>
            <p14:sldId id="908"/>
            <p14:sldId id="909"/>
            <p14:sldId id="910"/>
            <p14:sldId id="911"/>
            <p14:sldId id="912"/>
            <p14:sldId id="913"/>
            <p14:sldId id="914"/>
            <p14:sldId id="915"/>
            <p14:sldId id="906"/>
            <p14:sldId id="920"/>
            <p14:sldId id="922"/>
            <p14:sldId id="902"/>
            <p14:sldId id="923"/>
            <p14:sldId id="916"/>
            <p14:sldId id="8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18">
          <p15:clr>
            <a:srgbClr val="A4A3A4"/>
          </p15:clr>
        </p15:guide>
        <p15:guide id="2" pos="287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1C5"/>
    <a:srgbClr val="426F94"/>
    <a:srgbClr val="46769E"/>
    <a:srgbClr val="194292"/>
    <a:srgbClr val="D6DCE5"/>
    <a:srgbClr val="008000"/>
    <a:srgbClr val="1F4E79"/>
    <a:srgbClr val="DA251C"/>
    <a:srgbClr val="FFFF01"/>
    <a:srgbClr val="B70D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21" autoAdjust="0"/>
    <p:restoredTop sz="96404" autoAdjust="0"/>
  </p:normalViewPr>
  <p:slideViewPr>
    <p:cSldViewPr snapToGrid="0">
      <p:cViewPr varScale="1">
        <p:scale>
          <a:sx n="128" d="100"/>
          <a:sy n="128" d="100"/>
        </p:scale>
        <p:origin x="132" y="294"/>
      </p:cViewPr>
      <p:guideLst>
        <p:guide orient="horz" pos="1618"/>
        <p:guide pos="287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9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33773" y="0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r">
              <a:defRPr sz="1200"/>
            </a:lvl1pPr>
          </a:lstStyle>
          <a:p>
            <a:fld id="{87049806-74AE-4EDF-A214-CD53838063BB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4224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33773" y="6514224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r">
              <a:defRPr sz="1200"/>
            </a:lvl1pPr>
          </a:lstStyle>
          <a:p>
            <a:fld id="{763A717D-EBF3-486C-9492-208D07B5EE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927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3773" y="0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/>
          <a:lstStyle>
            <a:lvl1pPr algn="r">
              <a:defRPr sz="1200"/>
            </a:lvl1pPr>
          </a:lstStyle>
          <a:p>
            <a:fld id="{7DD97B04-F0FD-4683-9A63-14E1E41AB25D}" type="datetimeFigureOut">
              <a:rPr lang="ru-RU" smtClean="0"/>
              <a:pPr/>
              <a:t>20.01.2026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6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32" tIns="45866" rIns="91732" bIns="458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5425" y="3300907"/>
            <a:ext cx="7956427" cy="2699845"/>
          </a:xfrm>
          <a:prstGeom prst="rect">
            <a:avLst/>
          </a:prstGeom>
        </p:spPr>
        <p:txBody>
          <a:bodyPr vert="horz" lIns="91732" tIns="45866" rIns="91732" bIns="458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4224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3773" y="6514224"/>
            <a:ext cx="4311182" cy="343776"/>
          </a:xfrm>
          <a:prstGeom prst="rect">
            <a:avLst/>
          </a:prstGeom>
        </p:spPr>
        <p:txBody>
          <a:bodyPr vert="horz" lIns="91732" tIns="45866" rIns="91732" bIns="45866" rtlCol="0" anchor="b"/>
          <a:lstStyle>
            <a:lvl1pPr algn="r">
              <a:defRPr sz="1200"/>
            </a:lvl1pPr>
          </a:lstStyle>
          <a:p>
            <a:fld id="{34160CD7-E547-4DC5-9D41-A3D77705B36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055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008" y="840993"/>
            <a:ext cx="6852048" cy="1789042"/>
          </a:xfrm>
        </p:spPr>
        <p:txBody>
          <a:bodyPr anchor="b"/>
          <a:lstStyle>
            <a:lvl1pPr algn="ctr">
              <a:defRPr sz="599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008" y="2699027"/>
            <a:ext cx="6852048" cy="1240672"/>
          </a:xfrm>
        </p:spPr>
        <p:txBody>
          <a:bodyPr/>
          <a:lstStyle>
            <a:lvl1pPr marL="0" indent="0" algn="ctr">
              <a:buNone/>
              <a:defRPr sz="2397"/>
            </a:lvl1pPr>
            <a:lvl2pPr marL="456796" indent="0" algn="ctr">
              <a:buNone/>
              <a:defRPr sz="1999"/>
            </a:lvl2pPr>
            <a:lvl3pPr marL="913592" indent="0" algn="ctr">
              <a:buNone/>
              <a:defRPr sz="1799"/>
            </a:lvl3pPr>
            <a:lvl4pPr marL="1370389" indent="0" algn="ctr">
              <a:buNone/>
              <a:defRPr sz="1599"/>
            </a:lvl4pPr>
            <a:lvl5pPr marL="1827185" indent="0" algn="ctr">
              <a:buNone/>
              <a:defRPr sz="1599"/>
            </a:lvl5pPr>
            <a:lvl6pPr marL="2283981" indent="0" algn="ctr">
              <a:buNone/>
              <a:defRPr sz="1599"/>
            </a:lvl6pPr>
            <a:lvl7pPr marL="2740777" indent="0" algn="ctr">
              <a:buNone/>
              <a:defRPr sz="1599"/>
            </a:lvl7pPr>
            <a:lvl8pPr marL="3197573" indent="0" algn="ctr">
              <a:buNone/>
              <a:defRPr sz="1599"/>
            </a:lvl8pPr>
            <a:lvl9pPr marL="3654369" indent="0" algn="ctr">
              <a:buNone/>
              <a:defRPr sz="1599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151E-A0F7-4584-8414-57DD5B0127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934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FA7D-3DA8-4EC9-99F8-19AE6EC41E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65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7997" y="273591"/>
            <a:ext cx="1969964" cy="43548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107" y="273591"/>
            <a:ext cx="5795689" cy="43548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C9D5-A096-4E75-8B4C-2F3993E067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961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008" y="840993"/>
            <a:ext cx="6852048" cy="1789042"/>
          </a:xfrm>
        </p:spPr>
        <p:txBody>
          <a:bodyPr anchor="b"/>
          <a:lstStyle>
            <a:lvl1pPr algn="ctr">
              <a:defRPr sz="599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008" y="2699027"/>
            <a:ext cx="6852048" cy="1240672"/>
          </a:xfrm>
        </p:spPr>
        <p:txBody>
          <a:bodyPr/>
          <a:lstStyle>
            <a:lvl1pPr marL="0" indent="0" algn="ctr">
              <a:buNone/>
              <a:defRPr sz="2397"/>
            </a:lvl1pPr>
            <a:lvl2pPr marL="456796" indent="0" algn="ctr">
              <a:buNone/>
              <a:defRPr sz="1999"/>
            </a:lvl2pPr>
            <a:lvl3pPr marL="913592" indent="0" algn="ctr">
              <a:buNone/>
              <a:defRPr sz="1799"/>
            </a:lvl3pPr>
            <a:lvl4pPr marL="1370389" indent="0" algn="ctr">
              <a:buNone/>
              <a:defRPr sz="1599"/>
            </a:lvl4pPr>
            <a:lvl5pPr marL="1827185" indent="0" algn="ctr">
              <a:buNone/>
              <a:defRPr sz="1599"/>
            </a:lvl5pPr>
            <a:lvl6pPr marL="2283981" indent="0" algn="ctr">
              <a:buNone/>
              <a:defRPr sz="1599"/>
            </a:lvl6pPr>
            <a:lvl7pPr marL="2740777" indent="0" algn="ctr">
              <a:buNone/>
              <a:defRPr sz="1599"/>
            </a:lvl7pPr>
            <a:lvl8pPr marL="3197573" indent="0" algn="ctr">
              <a:buNone/>
              <a:defRPr sz="1599"/>
            </a:lvl8pPr>
            <a:lvl9pPr marL="3654369" indent="0" algn="ctr">
              <a:buNone/>
              <a:defRPr sz="1599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5151E-A0F7-4584-8414-57DD5B01276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85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923E-8F61-4B75-BA41-5EF738BB16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936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47" y="1281119"/>
            <a:ext cx="7879854" cy="2137572"/>
          </a:xfrm>
        </p:spPr>
        <p:txBody>
          <a:bodyPr anchor="b"/>
          <a:lstStyle>
            <a:lvl1pPr>
              <a:defRPr sz="599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347" y="3438913"/>
            <a:ext cx="7879854" cy="1124099"/>
          </a:xfrm>
        </p:spPr>
        <p:txBody>
          <a:bodyPr/>
          <a:lstStyle>
            <a:lvl1pPr marL="0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1pPr>
            <a:lvl2pPr marL="456796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592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38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18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398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077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757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436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14B-5DAE-4299-A17A-37732192F5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570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105" y="1367951"/>
            <a:ext cx="3882826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5133" y="1367951"/>
            <a:ext cx="3882826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09E6-5805-4660-96AD-B016712D59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448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4" y="273593"/>
            <a:ext cx="7879854" cy="99325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296" y="1259705"/>
            <a:ext cx="3864983" cy="6173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796" indent="0">
              <a:buNone/>
              <a:defRPr sz="1999" b="1"/>
            </a:lvl2pPr>
            <a:lvl3pPr marL="913592" indent="0">
              <a:buNone/>
              <a:defRPr sz="1799" b="1"/>
            </a:lvl3pPr>
            <a:lvl4pPr marL="1370389" indent="0">
              <a:buNone/>
              <a:defRPr sz="1599" b="1"/>
            </a:lvl4pPr>
            <a:lvl5pPr marL="1827185" indent="0">
              <a:buNone/>
              <a:defRPr sz="1599" b="1"/>
            </a:lvl5pPr>
            <a:lvl6pPr marL="2283981" indent="0">
              <a:buNone/>
              <a:defRPr sz="1599" b="1"/>
            </a:lvl6pPr>
            <a:lvl7pPr marL="2740777" indent="0">
              <a:buNone/>
              <a:defRPr sz="1599" b="1"/>
            </a:lvl7pPr>
            <a:lvl8pPr marL="3197573" indent="0">
              <a:buNone/>
              <a:defRPr sz="1599" b="1"/>
            </a:lvl8pPr>
            <a:lvl9pPr marL="3654369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296" y="1877068"/>
            <a:ext cx="3864983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5134" y="1259705"/>
            <a:ext cx="3884017" cy="6173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796" indent="0">
              <a:buNone/>
              <a:defRPr sz="1999" b="1"/>
            </a:lvl2pPr>
            <a:lvl3pPr marL="913592" indent="0">
              <a:buNone/>
              <a:defRPr sz="1799" b="1"/>
            </a:lvl3pPr>
            <a:lvl4pPr marL="1370389" indent="0">
              <a:buNone/>
              <a:defRPr sz="1599" b="1"/>
            </a:lvl4pPr>
            <a:lvl5pPr marL="1827185" indent="0">
              <a:buNone/>
              <a:defRPr sz="1599" b="1"/>
            </a:lvl5pPr>
            <a:lvl6pPr marL="2283981" indent="0">
              <a:buNone/>
              <a:defRPr sz="1599" b="1"/>
            </a:lvl6pPr>
            <a:lvl7pPr marL="2740777" indent="0">
              <a:buNone/>
              <a:defRPr sz="1599" b="1"/>
            </a:lvl7pPr>
            <a:lvl8pPr marL="3197573" indent="0">
              <a:buNone/>
              <a:defRPr sz="1599" b="1"/>
            </a:lvl8pPr>
            <a:lvl9pPr marL="3654369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5134" y="1877068"/>
            <a:ext cx="3884017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8432-96F6-47ED-AF68-9D6A007FFC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3608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D9E12-DB12-488D-BAC5-87206344315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935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6507-510E-4E1F-8F58-D12AA8B856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552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6" y="342583"/>
            <a:ext cx="2946617" cy="1199039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4017" y="739887"/>
            <a:ext cx="4625132" cy="3651835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7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296" y="1541622"/>
            <a:ext cx="2946617" cy="2856044"/>
          </a:xfrm>
        </p:spPr>
        <p:txBody>
          <a:bodyPr/>
          <a:lstStyle>
            <a:lvl1pPr marL="0" indent="0">
              <a:buNone/>
              <a:defRPr sz="1599"/>
            </a:lvl1pPr>
            <a:lvl2pPr marL="456796" indent="0">
              <a:buNone/>
              <a:defRPr sz="1399"/>
            </a:lvl2pPr>
            <a:lvl3pPr marL="913592" indent="0">
              <a:buNone/>
              <a:defRPr sz="1199"/>
            </a:lvl3pPr>
            <a:lvl4pPr marL="1370389" indent="0">
              <a:buNone/>
              <a:defRPr sz="999"/>
            </a:lvl4pPr>
            <a:lvl5pPr marL="1827185" indent="0">
              <a:buNone/>
              <a:defRPr sz="999"/>
            </a:lvl5pPr>
            <a:lvl6pPr marL="2283981" indent="0">
              <a:buNone/>
              <a:defRPr sz="999"/>
            </a:lvl6pPr>
            <a:lvl7pPr marL="2740777" indent="0">
              <a:buNone/>
              <a:defRPr sz="999"/>
            </a:lvl7pPr>
            <a:lvl8pPr marL="3197573" indent="0">
              <a:buNone/>
              <a:defRPr sz="999"/>
            </a:lvl8pPr>
            <a:lvl9pPr marL="3654369" indent="0">
              <a:buNone/>
              <a:defRPr sz="9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30C1-D165-4B58-9D38-63EDB765CF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5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A923E-8F61-4B75-BA41-5EF738BB167F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759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6" y="342583"/>
            <a:ext cx="2946617" cy="1199039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4017" y="739887"/>
            <a:ext cx="4625132" cy="3651835"/>
          </a:xfrm>
        </p:spPr>
        <p:txBody>
          <a:bodyPr/>
          <a:lstStyle>
            <a:lvl1pPr marL="0" indent="0">
              <a:buNone/>
              <a:defRPr sz="3197"/>
            </a:lvl1pPr>
            <a:lvl2pPr marL="456796" indent="0">
              <a:buNone/>
              <a:defRPr sz="2797"/>
            </a:lvl2pPr>
            <a:lvl3pPr marL="913592" indent="0">
              <a:buNone/>
              <a:defRPr sz="2397"/>
            </a:lvl3pPr>
            <a:lvl4pPr marL="1370389" indent="0">
              <a:buNone/>
              <a:defRPr sz="1999"/>
            </a:lvl4pPr>
            <a:lvl5pPr marL="1827185" indent="0">
              <a:buNone/>
              <a:defRPr sz="1999"/>
            </a:lvl5pPr>
            <a:lvl6pPr marL="2283981" indent="0">
              <a:buNone/>
              <a:defRPr sz="1999"/>
            </a:lvl6pPr>
            <a:lvl7pPr marL="2740777" indent="0">
              <a:buNone/>
              <a:defRPr sz="1999"/>
            </a:lvl7pPr>
            <a:lvl8pPr marL="3197573" indent="0">
              <a:buNone/>
              <a:defRPr sz="1999"/>
            </a:lvl8pPr>
            <a:lvl9pPr marL="3654369" indent="0">
              <a:buNone/>
              <a:defRPr sz="1999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296" y="1541622"/>
            <a:ext cx="2946617" cy="2856044"/>
          </a:xfrm>
        </p:spPr>
        <p:txBody>
          <a:bodyPr/>
          <a:lstStyle>
            <a:lvl1pPr marL="0" indent="0">
              <a:buNone/>
              <a:defRPr sz="1599"/>
            </a:lvl1pPr>
            <a:lvl2pPr marL="456796" indent="0">
              <a:buNone/>
              <a:defRPr sz="1399"/>
            </a:lvl2pPr>
            <a:lvl3pPr marL="913592" indent="0">
              <a:buNone/>
              <a:defRPr sz="1199"/>
            </a:lvl3pPr>
            <a:lvl4pPr marL="1370389" indent="0">
              <a:buNone/>
              <a:defRPr sz="999"/>
            </a:lvl4pPr>
            <a:lvl5pPr marL="1827185" indent="0">
              <a:buNone/>
              <a:defRPr sz="999"/>
            </a:lvl5pPr>
            <a:lvl6pPr marL="2283981" indent="0">
              <a:buNone/>
              <a:defRPr sz="999"/>
            </a:lvl6pPr>
            <a:lvl7pPr marL="2740777" indent="0">
              <a:buNone/>
              <a:defRPr sz="999"/>
            </a:lvl7pPr>
            <a:lvl8pPr marL="3197573" indent="0">
              <a:buNone/>
              <a:defRPr sz="999"/>
            </a:lvl8pPr>
            <a:lvl9pPr marL="3654369" indent="0">
              <a:buNone/>
              <a:defRPr sz="9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71F9-1B54-412E-93F9-88EC613ED4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859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1FA7D-3DA8-4EC9-99F8-19AE6EC41EC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5321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37997" y="273591"/>
            <a:ext cx="1969964" cy="43548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107" y="273591"/>
            <a:ext cx="5795689" cy="43548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0C9D5-A096-4E75-8B4C-2F3993E0676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4366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008" y="840993"/>
            <a:ext cx="6852047" cy="1789042"/>
          </a:xfrm>
        </p:spPr>
        <p:txBody>
          <a:bodyPr anchor="b"/>
          <a:lstStyle>
            <a:lvl1pPr algn="ctr">
              <a:defRPr sz="449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2008" y="2699027"/>
            <a:ext cx="6852047" cy="1240672"/>
          </a:xfrm>
        </p:spPr>
        <p:txBody>
          <a:bodyPr/>
          <a:lstStyle>
            <a:lvl1pPr marL="0" indent="0" algn="ctr">
              <a:buNone/>
              <a:defRPr sz="1798"/>
            </a:lvl1pPr>
            <a:lvl2pPr marL="342580" indent="0" algn="ctr">
              <a:buNone/>
              <a:defRPr sz="1499"/>
            </a:lvl2pPr>
            <a:lvl3pPr marL="685160" indent="0" algn="ctr">
              <a:buNone/>
              <a:defRPr sz="1349"/>
            </a:lvl3pPr>
            <a:lvl4pPr marL="1027740" indent="0" algn="ctr">
              <a:buNone/>
              <a:defRPr sz="1199"/>
            </a:lvl4pPr>
            <a:lvl5pPr marL="1370320" indent="0" algn="ctr">
              <a:buNone/>
              <a:defRPr sz="1199"/>
            </a:lvl5pPr>
            <a:lvl6pPr marL="1712900" indent="0" algn="ctr">
              <a:buNone/>
              <a:defRPr sz="1199"/>
            </a:lvl6pPr>
            <a:lvl7pPr marL="2055480" indent="0" algn="ctr">
              <a:buNone/>
              <a:defRPr sz="1199"/>
            </a:lvl7pPr>
            <a:lvl8pPr marL="2398060" indent="0" algn="ctr">
              <a:buNone/>
              <a:defRPr sz="1199"/>
            </a:lvl8pPr>
            <a:lvl9pPr marL="2740640" indent="0" algn="ctr">
              <a:buNone/>
              <a:defRPr sz="1199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0498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56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46" y="1281117"/>
            <a:ext cx="7879854" cy="2137572"/>
          </a:xfrm>
        </p:spPr>
        <p:txBody>
          <a:bodyPr anchor="b"/>
          <a:lstStyle>
            <a:lvl1pPr>
              <a:defRPr sz="449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346" y="3438911"/>
            <a:ext cx="7879854" cy="1124099"/>
          </a:xfrm>
        </p:spPr>
        <p:txBody>
          <a:bodyPr/>
          <a:lstStyle>
            <a:lvl1pPr marL="0" indent="0">
              <a:buNone/>
              <a:defRPr sz="1798">
                <a:solidFill>
                  <a:schemeClr val="tx1">
                    <a:tint val="75000"/>
                  </a:schemeClr>
                </a:solidFill>
              </a:defRPr>
            </a:lvl1pPr>
            <a:lvl2pPr marL="342580" indent="0">
              <a:buNone/>
              <a:defRPr sz="1499">
                <a:solidFill>
                  <a:schemeClr val="tx1">
                    <a:tint val="75000"/>
                  </a:schemeClr>
                </a:solidFill>
              </a:defRPr>
            </a:lvl2pPr>
            <a:lvl3pPr marL="685160" indent="0">
              <a:buNone/>
              <a:defRPr sz="1349">
                <a:solidFill>
                  <a:schemeClr val="tx1">
                    <a:tint val="75000"/>
                  </a:schemeClr>
                </a:solidFill>
              </a:defRPr>
            </a:lvl3pPr>
            <a:lvl4pPr marL="102774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4pPr>
            <a:lvl5pPr marL="137032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5pPr>
            <a:lvl6pPr marL="171290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6pPr>
            <a:lvl7pPr marL="205548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7pPr>
            <a:lvl8pPr marL="239806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8pPr>
            <a:lvl9pPr marL="2740640" indent="0">
              <a:buNone/>
              <a:defRPr sz="11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9399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104" y="1367951"/>
            <a:ext cx="3882827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132" y="1367951"/>
            <a:ext cx="3882827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651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94" y="273591"/>
            <a:ext cx="7879854" cy="99325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294" y="1259705"/>
            <a:ext cx="3864983" cy="617362"/>
          </a:xfrm>
        </p:spPr>
        <p:txBody>
          <a:bodyPr anchor="b"/>
          <a:lstStyle>
            <a:lvl1pPr marL="0" indent="0">
              <a:buNone/>
              <a:defRPr sz="1798" b="1"/>
            </a:lvl1pPr>
            <a:lvl2pPr marL="342580" indent="0">
              <a:buNone/>
              <a:defRPr sz="1499" b="1"/>
            </a:lvl2pPr>
            <a:lvl3pPr marL="685160" indent="0">
              <a:buNone/>
              <a:defRPr sz="1349" b="1"/>
            </a:lvl3pPr>
            <a:lvl4pPr marL="1027740" indent="0">
              <a:buNone/>
              <a:defRPr sz="1199" b="1"/>
            </a:lvl4pPr>
            <a:lvl5pPr marL="1370320" indent="0">
              <a:buNone/>
              <a:defRPr sz="1199" b="1"/>
            </a:lvl5pPr>
            <a:lvl6pPr marL="1712900" indent="0">
              <a:buNone/>
              <a:defRPr sz="1199" b="1"/>
            </a:lvl6pPr>
            <a:lvl7pPr marL="2055480" indent="0">
              <a:buNone/>
              <a:defRPr sz="1199" b="1"/>
            </a:lvl7pPr>
            <a:lvl8pPr marL="2398060" indent="0">
              <a:buNone/>
              <a:defRPr sz="1199" b="1"/>
            </a:lvl8pPr>
            <a:lvl9pPr marL="2740640" indent="0">
              <a:buNone/>
              <a:defRPr sz="11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294" y="1877067"/>
            <a:ext cx="3864983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5132" y="1259705"/>
            <a:ext cx="3884017" cy="617362"/>
          </a:xfrm>
        </p:spPr>
        <p:txBody>
          <a:bodyPr anchor="b"/>
          <a:lstStyle>
            <a:lvl1pPr marL="0" indent="0">
              <a:buNone/>
              <a:defRPr sz="1798" b="1"/>
            </a:lvl1pPr>
            <a:lvl2pPr marL="342580" indent="0">
              <a:buNone/>
              <a:defRPr sz="1499" b="1"/>
            </a:lvl2pPr>
            <a:lvl3pPr marL="685160" indent="0">
              <a:buNone/>
              <a:defRPr sz="1349" b="1"/>
            </a:lvl3pPr>
            <a:lvl4pPr marL="1027740" indent="0">
              <a:buNone/>
              <a:defRPr sz="1199" b="1"/>
            </a:lvl4pPr>
            <a:lvl5pPr marL="1370320" indent="0">
              <a:buNone/>
              <a:defRPr sz="1199" b="1"/>
            </a:lvl5pPr>
            <a:lvl6pPr marL="1712900" indent="0">
              <a:buNone/>
              <a:defRPr sz="1199" b="1"/>
            </a:lvl6pPr>
            <a:lvl7pPr marL="2055480" indent="0">
              <a:buNone/>
              <a:defRPr sz="1199" b="1"/>
            </a:lvl7pPr>
            <a:lvl8pPr marL="2398060" indent="0">
              <a:buNone/>
              <a:defRPr sz="1199" b="1"/>
            </a:lvl8pPr>
            <a:lvl9pPr marL="2740640" indent="0">
              <a:buNone/>
              <a:defRPr sz="11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5132" y="1877067"/>
            <a:ext cx="3884017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027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5527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432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347" y="1281119"/>
            <a:ext cx="7879854" cy="2137572"/>
          </a:xfrm>
        </p:spPr>
        <p:txBody>
          <a:bodyPr anchor="b"/>
          <a:lstStyle>
            <a:lvl1pPr>
              <a:defRPr sz="599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347" y="3438913"/>
            <a:ext cx="7879854" cy="1124099"/>
          </a:xfrm>
        </p:spPr>
        <p:txBody>
          <a:bodyPr/>
          <a:lstStyle>
            <a:lvl1pPr marL="0" indent="0">
              <a:buNone/>
              <a:defRPr sz="2397">
                <a:solidFill>
                  <a:schemeClr val="tx1">
                    <a:tint val="75000"/>
                  </a:schemeClr>
                </a:solidFill>
              </a:defRPr>
            </a:lvl1pPr>
            <a:lvl2pPr marL="456796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3592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038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7185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398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077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7573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4369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5E14B-5DAE-4299-A17A-37732192F5C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8285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95" y="342582"/>
            <a:ext cx="2946618" cy="1199039"/>
          </a:xfrm>
        </p:spPr>
        <p:txBody>
          <a:bodyPr anchor="b"/>
          <a:lstStyle>
            <a:lvl1pPr>
              <a:defRPr sz="2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4017" y="739883"/>
            <a:ext cx="4625132" cy="3651835"/>
          </a:xfrm>
        </p:spPr>
        <p:txBody>
          <a:bodyPr/>
          <a:lstStyle>
            <a:lvl1pPr>
              <a:defRPr sz="2398"/>
            </a:lvl1pPr>
            <a:lvl2pPr>
              <a:defRPr sz="2098"/>
            </a:lvl2pPr>
            <a:lvl3pPr>
              <a:defRPr sz="1798"/>
            </a:lvl3pPr>
            <a:lvl4pPr>
              <a:defRPr sz="1499"/>
            </a:lvl4pPr>
            <a:lvl5pPr>
              <a:defRPr sz="1499"/>
            </a:lvl5pPr>
            <a:lvl6pPr>
              <a:defRPr sz="1499"/>
            </a:lvl6pPr>
            <a:lvl7pPr>
              <a:defRPr sz="1499"/>
            </a:lvl7pPr>
            <a:lvl8pPr>
              <a:defRPr sz="1499"/>
            </a:lvl8pPr>
            <a:lvl9pPr>
              <a:defRPr sz="14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295" y="1541622"/>
            <a:ext cx="2946618" cy="2856044"/>
          </a:xfrm>
        </p:spPr>
        <p:txBody>
          <a:bodyPr/>
          <a:lstStyle>
            <a:lvl1pPr marL="0" indent="0">
              <a:buNone/>
              <a:defRPr sz="1199"/>
            </a:lvl1pPr>
            <a:lvl2pPr marL="342580" indent="0">
              <a:buNone/>
              <a:defRPr sz="1049"/>
            </a:lvl2pPr>
            <a:lvl3pPr marL="685160" indent="0">
              <a:buNone/>
              <a:defRPr sz="899"/>
            </a:lvl3pPr>
            <a:lvl4pPr marL="1027740" indent="0">
              <a:buNone/>
              <a:defRPr sz="749"/>
            </a:lvl4pPr>
            <a:lvl5pPr marL="1370320" indent="0">
              <a:buNone/>
              <a:defRPr sz="749"/>
            </a:lvl5pPr>
            <a:lvl6pPr marL="1712900" indent="0">
              <a:buNone/>
              <a:defRPr sz="749"/>
            </a:lvl6pPr>
            <a:lvl7pPr marL="2055480" indent="0">
              <a:buNone/>
              <a:defRPr sz="749"/>
            </a:lvl7pPr>
            <a:lvl8pPr marL="2398060" indent="0">
              <a:buNone/>
              <a:defRPr sz="749"/>
            </a:lvl8pPr>
            <a:lvl9pPr marL="2740640" indent="0">
              <a:buNone/>
              <a:defRPr sz="74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67565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95" y="342582"/>
            <a:ext cx="2946618" cy="1199039"/>
          </a:xfrm>
        </p:spPr>
        <p:txBody>
          <a:bodyPr anchor="b"/>
          <a:lstStyle>
            <a:lvl1pPr>
              <a:defRPr sz="2398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4017" y="739883"/>
            <a:ext cx="4625132" cy="3651835"/>
          </a:xfrm>
        </p:spPr>
        <p:txBody>
          <a:bodyPr anchor="t"/>
          <a:lstStyle>
            <a:lvl1pPr marL="0" indent="0">
              <a:buNone/>
              <a:defRPr sz="2398"/>
            </a:lvl1pPr>
            <a:lvl2pPr marL="342580" indent="0">
              <a:buNone/>
              <a:defRPr sz="2098"/>
            </a:lvl2pPr>
            <a:lvl3pPr marL="685160" indent="0">
              <a:buNone/>
              <a:defRPr sz="1798"/>
            </a:lvl3pPr>
            <a:lvl4pPr marL="1027740" indent="0">
              <a:buNone/>
              <a:defRPr sz="1499"/>
            </a:lvl4pPr>
            <a:lvl5pPr marL="1370320" indent="0">
              <a:buNone/>
              <a:defRPr sz="1499"/>
            </a:lvl5pPr>
            <a:lvl6pPr marL="1712900" indent="0">
              <a:buNone/>
              <a:defRPr sz="1499"/>
            </a:lvl6pPr>
            <a:lvl7pPr marL="2055480" indent="0">
              <a:buNone/>
              <a:defRPr sz="1499"/>
            </a:lvl7pPr>
            <a:lvl8pPr marL="2398060" indent="0">
              <a:buNone/>
              <a:defRPr sz="1499"/>
            </a:lvl8pPr>
            <a:lvl9pPr marL="2740640" indent="0">
              <a:buNone/>
              <a:defRPr sz="1499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295" y="1541622"/>
            <a:ext cx="2946618" cy="2856044"/>
          </a:xfrm>
        </p:spPr>
        <p:txBody>
          <a:bodyPr/>
          <a:lstStyle>
            <a:lvl1pPr marL="0" indent="0">
              <a:buNone/>
              <a:defRPr sz="1199"/>
            </a:lvl1pPr>
            <a:lvl2pPr marL="342580" indent="0">
              <a:buNone/>
              <a:defRPr sz="1049"/>
            </a:lvl2pPr>
            <a:lvl3pPr marL="685160" indent="0">
              <a:buNone/>
              <a:defRPr sz="899"/>
            </a:lvl3pPr>
            <a:lvl4pPr marL="1027740" indent="0">
              <a:buNone/>
              <a:defRPr sz="749"/>
            </a:lvl4pPr>
            <a:lvl5pPr marL="1370320" indent="0">
              <a:buNone/>
              <a:defRPr sz="749"/>
            </a:lvl5pPr>
            <a:lvl6pPr marL="1712900" indent="0">
              <a:buNone/>
              <a:defRPr sz="749"/>
            </a:lvl6pPr>
            <a:lvl7pPr marL="2055480" indent="0">
              <a:buNone/>
              <a:defRPr sz="749"/>
            </a:lvl7pPr>
            <a:lvl8pPr marL="2398060" indent="0">
              <a:buNone/>
              <a:defRPr sz="749"/>
            </a:lvl8pPr>
            <a:lvl9pPr marL="2740640" indent="0">
              <a:buNone/>
              <a:defRPr sz="74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242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3127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7995" y="273590"/>
            <a:ext cx="1969964" cy="435484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104" y="273590"/>
            <a:ext cx="5795690" cy="435484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B8516-3027-463A-8395-A4B0FCEBB4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2B32E-9826-4990-972A-584783E7360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983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105" y="1367951"/>
            <a:ext cx="3882826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5133" y="1367951"/>
            <a:ext cx="3882826" cy="32604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09E6-5805-4660-96AD-B016712D599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048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4" y="273593"/>
            <a:ext cx="7879854" cy="99325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296" y="1259705"/>
            <a:ext cx="3864983" cy="6173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796" indent="0">
              <a:buNone/>
              <a:defRPr sz="1999" b="1"/>
            </a:lvl2pPr>
            <a:lvl3pPr marL="913592" indent="0">
              <a:buNone/>
              <a:defRPr sz="1799" b="1"/>
            </a:lvl3pPr>
            <a:lvl4pPr marL="1370389" indent="0">
              <a:buNone/>
              <a:defRPr sz="1599" b="1"/>
            </a:lvl4pPr>
            <a:lvl5pPr marL="1827185" indent="0">
              <a:buNone/>
              <a:defRPr sz="1599" b="1"/>
            </a:lvl5pPr>
            <a:lvl6pPr marL="2283981" indent="0">
              <a:buNone/>
              <a:defRPr sz="1599" b="1"/>
            </a:lvl6pPr>
            <a:lvl7pPr marL="2740777" indent="0">
              <a:buNone/>
              <a:defRPr sz="1599" b="1"/>
            </a:lvl7pPr>
            <a:lvl8pPr marL="3197573" indent="0">
              <a:buNone/>
              <a:defRPr sz="1599" b="1"/>
            </a:lvl8pPr>
            <a:lvl9pPr marL="3654369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296" y="1877068"/>
            <a:ext cx="3864983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5134" y="1259705"/>
            <a:ext cx="3884017" cy="617362"/>
          </a:xfrm>
        </p:spPr>
        <p:txBody>
          <a:bodyPr anchor="b"/>
          <a:lstStyle>
            <a:lvl1pPr marL="0" indent="0">
              <a:buNone/>
              <a:defRPr sz="2397" b="1"/>
            </a:lvl1pPr>
            <a:lvl2pPr marL="456796" indent="0">
              <a:buNone/>
              <a:defRPr sz="1999" b="1"/>
            </a:lvl2pPr>
            <a:lvl3pPr marL="913592" indent="0">
              <a:buNone/>
              <a:defRPr sz="1799" b="1"/>
            </a:lvl3pPr>
            <a:lvl4pPr marL="1370389" indent="0">
              <a:buNone/>
              <a:defRPr sz="1599" b="1"/>
            </a:lvl4pPr>
            <a:lvl5pPr marL="1827185" indent="0">
              <a:buNone/>
              <a:defRPr sz="1599" b="1"/>
            </a:lvl5pPr>
            <a:lvl6pPr marL="2283981" indent="0">
              <a:buNone/>
              <a:defRPr sz="1599" b="1"/>
            </a:lvl6pPr>
            <a:lvl7pPr marL="2740777" indent="0">
              <a:buNone/>
              <a:defRPr sz="1599" b="1"/>
            </a:lvl7pPr>
            <a:lvl8pPr marL="3197573" indent="0">
              <a:buNone/>
              <a:defRPr sz="1599" b="1"/>
            </a:lvl8pPr>
            <a:lvl9pPr marL="3654369" indent="0">
              <a:buNone/>
              <a:defRPr sz="1599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5134" y="1877068"/>
            <a:ext cx="3884017" cy="27608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B78432-96F6-47ED-AF68-9D6A007FFC5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17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D9E12-DB12-488D-BAC5-87206344315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67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16507-510E-4E1F-8F58-D12AA8B8563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229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6" y="342583"/>
            <a:ext cx="2946617" cy="1199039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4017" y="739887"/>
            <a:ext cx="4625132" cy="3651835"/>
          </a:xfrm>
        </p:spPr>
        <p:txBody>
          <a:bodyPr/>
          <a:lstStyle>
            <a:lvl1pPr>
              <a:defRPr sz="3197"/>
            </a:lvl1pPr>
            <a:lvl2pPr>
              <a:defRPr sz="2797"/>
            </a:lvl2pPr>
            <a:lvl3pPr>
              <a:defRPr sz="2397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296" y="1541622"/>
            <a:ext cx="2946617" cy="2856044"/>
          </a:xfrm>
        </p:spPr>
        <p:txBody>
          <a:bodyPr/>
          <a:lstStyle>
            <a:lvl1pPr marL="0" indent="0">
              <a:buNone/>
              <a:defRPr sz="1599"/>
            </a:lvl1pPr>
            <a:lvl2pPr marL="456796" indent="0">
              <a:buNone/>
              <a:defRPr sz="1399"/>
            </a:lvl2pPr>
            <a:lvl3pPr marL="913592" indent="0">
              <a:buNone/>
              <a:defRPr sz="1199"/>
            </a:lvl3pPr>
            <a:lvl4pPr marL="1370389" indent="0">
              <a:buNone/>
              <a:defRPr sz="999"/>
            </a:lvl4pPr>
            <a:lvl5pPr marL="1827185" indent="0">
              <a:buNone/>
              <a:defRPr sz="999"/>
            </a:lvl5pPr>
            <a:lvl6pPr marL="2283981" indent="0">
              <a:buNone/>
              <a:defRPr sz="999"/>
            </a:lvl6pPr>
            <a:lvl7pPr marL="2740777" indent="0">
              <a:buNone/>
              <a:defRPr sz="999"/>
            </a:lvl7pPr>
            <a:lvl8pPr marL="3197573" indent="0">
              <a:buNone/>
              <a:defRPr sz="999"/>
            </a:lvl8pPr>
            <a:lvl9pPr marL="3654369" indent="0">
              <a:buNone/>
              <a:defRPr sz="9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30C1-D165-4B58-9D38-63EDB765CF9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19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296" y="342583"/>
            <a:ext cx="2946617" cy="1199039"/>
          </a:xfrm>
        </p:spPr>
        <p:txBody>
          <a:bodyPr anchor="b"/>
          <a:lstStyle>
            <a:lvl1pPr>
              <a:defRPr sz="319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4017" y="739887"/>
            <a:ext cx="4625132" cy="3651835"/>
          </a:xfrm>
        </p:spPr>
        <p:txBody>
          <a:bodyPr/>
          <a:lstStyle>
            <a:lvl1pPr marL="0" indent="0">
              <a:buNone/>
              <a:defRPr sz="3197"/>
            </a:lvl1pPr>
            <a:lvl2pPr marL="456796" indent="0">
              <a:buNone/>
              <a:defRPr sz="2797"/>
            </a:lvl2pPr>
            <a:lvl3pPr marL="913592" indent="0">
              <a:buNone/>
              <a:defRPr sz="2397"/>
            </a:lvl3pPr>
            <a:lvl4pPr marL="1370389" indent="0">
              <a:buNone/>
              <a:defRPr sz="1999"/>
            </a:lvl4pPr>
            <a:lvl5pPr marL="1827185" indent="0">
              <a:buNone/>
              <a:defRPr sz="1999"/>
            </a:lvl5pPr>
            <a:lvl6pPr marL="2283981" indent="0">
              <a:buNone/>
              <a:defRPr sz="1999"/>
            </a:lvl6pPr>
            <a:lvl7pPr marL="2740777" indent="0">
              <a:buNone/>
              <a:defRPr sz="1999"/>
            </a:lvl7pPr>
            <a:lvl8pPr marL="3197573" indent="0">
              <a:buNone/>
              <a:defRPr sz="1999"/>
            </a:lvl8pPr>
            <a:lvl9pPr marL="3654369" indent="0">
              <a:buNone/>
              <a:defRPr sz="1999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296" y="1541622"/>
            <a:ext cx="2946617" cy="2856044"/>
          </a:xfrm>
        </p:spPr>
        <p:txBody>
          <a:bodyPr/>
          <a:lstStyle>
            <a:lvl1pPr marL="0" indent="0">
              <a:buNone/>
              <a:defRPr sz="1599"/>
            </a:lvl1pPr>
            <a:lvl2pPr marL="456796" indent="0">
              <a:buNone/>
              <a:defRPr sz="1399"/>
            </a:lvl2pPr>
            <a:lvl3pPr marL="913592" indent="0">
              <a:buNone/>
              <a:defRPr sz="1199"/>
            </a:lvl3pPr>
            <a:lvl4pPr marL="1370389" indent="0">
              <a:buNone/>
              <a:defRPr sz="999"/>
            </a:lvl4pPr>
            <a:lvl5pPr marL="1827185" indent="0">
              <a:buNone/>
              <a:defRPr sz="999"/>
            </a:lvl5pPr>
            <a:lvl6pPr marL="2283981" indent="0">
              <a:buNone/>
              <a:defRPr sz="999"/>
            </a:lvl6pPr>
            <a:lvl7pPr marL="2740777" indent="0">
              <a:buNone/>
              <a:defRPr sz="999"/>
            </a:lvl7pPr>
            <a:lvl8pPr marL="3197573" indent="0">
              <a:buNone/>
              <a:defRPr sz="999"/>
            </a:lvl8pPr>
            <a:lvl9pPr marL="3654369" indent="0">
              <a:buNone/>
              <a:defRPr sz="99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71F9-1B54-412E-93F9-88EC613ED4E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727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105" y="273593"/>
            <a:ext cx="7879854" cy="993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105" y="1367951"/>
            <a:ext cx="7879854" cy="3260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105" y="4762852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A82C1-7FBA-446E-9CC6-31BF0A146A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6321" y="4762852"/>
            <a:ext cx="3083421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2345" y="4762852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/>
          <a:srcRect l="30401" t="15053" r="15336" b="12281"/>
          <a:stretch/>
        </p:blipFill>
        <p:spPr>
          <a:xfrm>
            <a:off x="0" y="0"/>
            <a:ext cx="9136063" cy="51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8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hdr="0" ftr="0" dt="0"/>
  <p:txStyles>
    <p:titleStyle>
      <a:lvl1pPr algn="l" defTabSz="913592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98" indent="-228398" algn="l" defTabSz="91359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94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141990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8787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3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2379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69175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5971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2767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796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592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389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185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3981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0777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7573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4369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105" y="273593"/>
            <a:ext cx="7879854" cy="993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105" y="1367951"/>
            <a:ext cx="7879854" cy="3260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105" y="4762852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A82C1-7FBA-446E-9CC6-31BF0A146A2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20.01.2026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6321" y="4762852"/>
            <a:ext cx="3083421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2345" y="4762852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21209B-D968-4DD8-8DCB-4992B844EF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/>
          <a:srcRect l="30401" t="15053" r="15336" b="12281"/>
          <a:stretch/>
        </p:blipFill>
        <p:spPr>
          <a:xfrm>
            <a:off x="0" y="0"/>
            <a:ext cx="9136063" cy="51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58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defTabSz="913592" rtl="0" eaLnBrk="1" latinLnBrk="0" hangingPunct="1">
        <a:lnSpc>
          <a:spcPct val="90000"/>
        </a:lnSpc>
        <a:spcBef>
          <a:spcPct val="0"/>
        </a:spcBef>
        <a:buNone/>
        <a:defRPr sz="43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398" indent="-228398" algn="l" defTabSz="91359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797" kern="1200">
          <a:solidFill>
            <a:schemeClr val="tx1"/>
          </a:solidFill>
          <a:latin typeface="+mn-lt"/>
          <a:ea typeface="+mn-ea"/>
          <a:cs typeface="+mn-cs"/>
        </a:defRPr>
      </a:lvl1pPr>
      <a:lvl2pPr marL="685194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7" kern="1200">
          <a:solidFill>
            <a:schemeClr val="tx1"/>
          </a:solidFill>
          <a:latin typeface="+mn-lt"/>
          <a:ea typeface="+mn-ea"/>
          <a:cs typeface="+mn-cs"/>
        </a:defRPr>
      </a:lvl2pPr>
      <a:lvl3pPr marL="1141990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8787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5583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2379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69175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5971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2767" indent="-228398" algn="l" defTabSz="91359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6796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3592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0389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7185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3981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0777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7573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4369" algn="l" defTabSz="913592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105" y="273591"/>
            <a:ext cx="7879854" cy="993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105" y="1367951"/>
            <a:ext cx="7879854" cy="32604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104" y="4762849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pPr/>
              <a:t>1/20/2026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6321" y="4762849"/>
            <a:ext cx="3083421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2345" y="4762849"/>
            <a:ext cx="2055614" cy="2735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722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685160" rtl="0" eaLnBrk="1" latinLnBrk="0" hangingPunct="1">
        <a:lnSpc>
          <a:spcPct val="90000"/>
        </a:lnSpc>
        <a:spcBef>
          <a:spcPct val="0"/>
        </a:spcBef>
        <a:buNone/>
        <a:defRPr sz="329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290" indent="-171290" algn="l" defTabSz="685160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+mn-lt"/>
          <a:ea typeface="+mn-ea"/>
          <a:cs typeface="+mn-cs"/>
        </a:defRPr>
      </a:lvl1pPr>
      <a:lvl2pPr marL="51387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85645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+mn-lt"/>
          <a:ea typeface="+mn-ea"/>
          <a:cs typeface="+mn-cs"/>
        </a:defRPr>
      </a:lvl3pPr>
      <a:lvl4pPr marL="119903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54161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88419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77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35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1930" indent="-171290" algn="l" defTabSz="68516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8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6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4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2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0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48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06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640" algn="l" defTabSz="685160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.me/gibddtatarstan" TargetMode="Externa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4.xml"/><Relationship Id="rId5" Type="http://schemas.openxmlformats.org/officeDocument/2006/relationships/hyperlink" Target="https://t.me/gbubdd" TargetMode="Externa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4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0907" y="2917361"/>
            <a:ext cx="1092008" cy="1092008"/>
          </a:xfrm>
          <a:prstGeom prst="rect">
            <a:avLst/>
          </a:prstGeom>
        </p:spPr>
      </p:pic>
      <p:grpSp>
        <p:nvGrpSpPr>
          <p:cNvPr id="12" name="Группа 11"/>
          <p:cNvGrpSpPr/>
          <p:nvPr/>
        </p:nvGrpSpPr>
        <p:grpSpPr>
          <a:xfrm>
            <a:off x="0" y="-2129"/>
            <a:ext cx="9136063" cy="767720"/>
            <a:chOff x="0" y="-2129"/>
            <a:chExt cx="9136063" cy="767720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2116" y="57705"/>
              <a:ext cx="89957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>
                  <a:solidFill>
                    <a:schemeClr val="bg1"/>
                  </a:solidFill>
                </a:rPr>
                <a:t>ПОКАЗАТЕЛИ </a:t>
              </a:r>
              <a:r>
                <a:rPr lang="ru-RU" sz="2000" b="1" dirty="0" smtClean="0">
                  <a:solidFill>
                    <a:schemeClr val="bg1"/>
                  </a:solidFill>
                </a:rPr>
                <a:t> АВАРИЙНОСТИ  С  </a:t>
              </a:r>
              <a:r>
                <a:rPr lang="ru-RU" sz="2000" b="1" dirty="0">
                  <a:solidFill>
                    <a:schemeClr val="bg1"/>
                  </a:solidFill>
                </a:rPr>
                <a:t>УЧАСТИЕМ </a:t>
              </a:r>
              <a:r>
                <a:rPr lang="ru-RU" sz="2000" b="1" dirty="0" smtClean="0">
                  <a:solidFill>
                    <a:schemeClr val="bg1"/>
                  </a:solidFill>
                </a:rPr>
                <a:t> ДЕТЕЙ  В РЕСПУБЛИКЕ ТАТАРСТАН</a:t>
              </a:r>
              <a:endParaRPr lang="ru-RU" sz="2000" b="1" dirty="0">
                <a:solidFill>
                  <a:schemeClr val="bg1"/>
                </a:solidFill>
              </a:endParaRPr>
            </a:p>
            <a:p>
              <a:pPr algn="ctr"/>
              <a:r>
                <a:rPr lang="ru-RU" sz="2000" b="1" i="1" dirty="0" smtClean="0">
                  <a:solidFill>
                    <a:schemeClr val="bg1"/>
                  </a:solidFill>
                </a:rPr>
                <a:t>(за 12 месяцев 2025 года)</a:t>
              </a:r>
              <a:endParaRPr lang="ru-RU" sz="2000" b="1" i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261" y="1135938"/>
            <a:ext cx="712940" cy="7866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360312"/>
              </p:ext>
            </p:extLst>
          </p:nvPr>
        </p:nvGraphicFramePr>
        <p:xfrm>
          <a:off x="2413418" y="835269"/>
          <a:ext cx="4073054" cy="1384289"/>
        </p:xfrm>
        <a:graphic>
          <a:graphicData uri="http://schemas.openxmlformats.org/drawingml/2006/table">
            <a:tbl>
              <a:tblPr/>
              <a:tblGrid>
                <a:gridCol w="1300487">
                  <a:extLst>
                    <a:ext uri="{9D8B030D-6E8A-4147-A177-3AD203B41FA5}">
                      <a16:colId xmlns:a16="http://schemas.microsoft.com/office/drawing/2014/main" val="621011165"/>
                    </a:ext>
                  </a:extLst>
                </a:gridCol>
                <a:gridCol w="1521600">
                  <a:extLst>
                    <a:ext uri="{9D8B030D-6E8A-4147-A177-3AD203B41FA5}">
                      <a16:colId xmlns:a16="http://schemas.microsoft.com/office/drawing/2014/main" val="2918314130"/>
                    </a:ext>
                  </a:extLst>
                </a:gridCol>
                <a:gridCol w="1250967">
                  <a:extLst>
                    <a:ext uri="{9D8B030D-6E8A-4147-A177-3AD203B41FA5}">
                      <a16:colId xmlns:a16="http://schemas.microsoft.com/office/drawing/2014/main" val="330301484"/>
                    </a:ext>
                  </a:extLst>
                </a:gridCol>
              </a:tblGrid>
              <a:tr h="332603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2000" b="1" dirty="0" smtClean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effectLst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АВАРИЙНОСТЬ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endParaRPr lang="ru-RU" sz="16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2090713"/>
                  </a:ext>
                </a:extLst>
              </a:tr>
              <a:tr h="289686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tt-RU" sz="16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600" b="1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ТП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погибли</a:t>
                      </a: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ранены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8805380"/>
                  </a:ext>
                </a:extLst>
              </a:tr>
              <a:tr h="64951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kern="120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noProof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(+7 %)</a:t>
                      </a:r>
                      <a:endParaRPr lang="ru-RU" sz="2000" b="1" kern="1200" noProof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3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3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</a:t>
                      </a:r>
                    </a:p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 </a:t>
                      </a:r>
                      <a:r>
                        <a:rPr lang="ru-RU" sz="20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685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5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497</a:t>
                      </a:r>
                      <a:r>
                        <a:rPr lang="ru-RU" sz="2500" b="1" kern="12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 indent="0" algn="ctr" defTabSz="685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(+7 %)</a:t>
                      </a:r>
                      <a:endParaRPr lang="ru-RU" sz="20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556504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71584" y="1483217"/>
            <a:ext cx="1479603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7 %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746895" y="1218408"/>
            <a:ext cx="1023037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</a:t>
            </a:r>
            <a:r>
              <a:rPr lang="ru-RU" sz="28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4 %</a:t>
            </a:r>
            <a:r>
              <a:rPr lang="ru-RU" sz="4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384191" y="2555402"/>
            <a:ext cx="6142217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ДТП погибли </a:t>
            </a:r>
            <a:r>
              <a:rPr lang="en-US" sz="3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r>
              <a:rPr lang="ru-RU" sz="30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 детей</a:t>
            </a:r>
            <a:endParaRPr lang="ru-RU" sz="30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533628"/>
              </p:ext>
            </p:extLst>
          </p:nvPr>
        </p:nvGraphicFramePr>
        <p:xfrm>
          <a:off x="92382" y="1974320"/>
          <a:ext cx="2258072" cy="1221815"/>
        </p:xfrm>
        <a:graphic>
          <a:graphicData uri="http://schemas.openxmlformats.org/drawingml/2006/table">
            <a:tbl>
              <a:tblPr/>
              <a:tblGrid>
                <a:gridCol w="925193">
                  <a:extLst>
                    <a:ext uri="{9D8B030D-6E8A-4147-A177-3AD203B41FA5}">
                      <a16:colId xmlns:a16="http://schemas.microsoft.com/office/drawing/2014/main" val="621011165"/>
                    </a:ext>
                  </a:extLst>
                </a:gridCol>
                <a:gridCol w="1332879">
                  <a:extLst>
                    <a:ext uri="{9D8B030D-6E8A-4147-A177-3AD203B41FA5}">
                      <a16:colId xmlns:a16="http://schemas.microsoft.com/office/drawing/2014/main" val="2061822352"/>
                    </a:ext>
                  </a:extLst>
                </a:gridCol>
              </a:tblGrid>
              <a:tr h="26625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ДЕТИ-ПЕШЕХОДЫ</a:t>
                      </a:r>
                      <a:endParaRPr lang="ru-RU" sz="1600" b="1" kern="1200" noProof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923997"/>
                  </a:ext>
                </a:extLst>
              </a:tr>
              <a:tr h="311367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tt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ТП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(+7 %)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1799052"/>
                  </a:ext>
                </a:extLst>
              </a:tr>
              <a:tr h="3328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погибли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(-75 %)</a:t>
                      </a:r>
                      <a:endParaRPr lang="ru-RU" sz="16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3634670"/>
                  </a:ext>
                </a:extLst>
              </a:tr>
              <a:tr h="31136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Ранены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225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(+6 %)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338127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370477"/>
              </p:ext>
            </p:extLst>
          </p:nvPr>
        </p:nvGraphicFramePr>
        <p:xfrm>
          <a:off x="6552651" y="1997237"/>
          <a:ext cx="2447962" cy="1221814"/>
        </p:xfrm>
        <a:graphic>
          <a:graphicData uri="http://schemas.openxmlformats.org/drawingml/2006/table">
            <a:tbl>
              <a:tblPr/>
              <a:tblGrid>
                <a:gridCol w="1002996">
                  <a:extLst>
                    <a:ext uri="{9D8B030D-6E8A-4147-A177-3AD203B41FA5}">
                      <a16:colId xmlns:a16="http://schemas.microsoft.com/office/drawing/2014/main" val="922519526"/>
                    </a:ext>
                  </a:extLst>
                </a:gridCol>
                <a:gridCol w="1444966">
                  <a:extLst>
                    <a:ext uri="{9D8B030D-6E8A-4147-A177-3AD203B41FA5}">
                      <a16:colId xmlns:a16="http://schemas.microsoft.com/office/drawing/2014/main" val="1581441578"/>
                    </a:ext>
                  </a:extLst>
                </a:gridCol>
              </a:tblGrid>
              <a:tr h="25722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ДЕТИ-ПАССАЖИРЫ</a:t>
                      </a:r>
                      <a:endParaRPr lang="ru-RU" sz="1600" b="1" kern="1200" noProof="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02496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tt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ТП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59 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-3 %)</a:t>
                      </a:r>
                      <a:endParaRPr lang="ru-RU" sz="16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30997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погибли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(+333 %)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912520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ранены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179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(-4 %)</a:t>
                      </a:r>
                      <a:endParaRPr lang="ru-RU" sz="16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258391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170" y="1060612"/>
            <a:ext cx="1199153" cy="106059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4582" y="1060612"/>
            <a:ext cx="1199153" cy="1060598"/>
          </a:xfrm>
          <a:prstGeom prst="rect">
            <a:avLst/>
          </a:prstGeom>
        </p:spPr>
      </p:pic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202619"/>
              </p:ext>
            </p:extLst>
          </p:nvPr>
        </p:nvGraphicFramePr>
        <p:xfrm>
          <a:off x="4993900" y="3828669"/>
          <a:ext cx="2532508" cy="1221814"/>
        </p:xfrm>
        <a:graphic>
          <a:graphicData uri="http://schemas.openxmlformats.org/drawingml/2006/table">
            <a:tbl>
              <a:tblPr/>
              <a:tblGrid>
                <a:gridCol w="1037637">
                  <a:extLst>
                    <a:ext uri="{9D8B030D-6E8A-4147-A177-3AD203B41FA5}">
                      <a16:colId xmlns:a16="http://schemas.microsoft.com/office/drawing/2014/main" val="922519526"/>
                    </a:ext>
                  </a:extLst>
                </a:gridCol>
                <a:gridCol w="1494871">
                  <a:extLst>
                    <a:ext uri="{9D8B030D-6E8A-4147-A177-3AD203B41FA5}">
                      <a16:colId xmlns:a16="http://schemas.microsoft.com/office/drawing/2014/main" val="1581441578"/>
                    </a:ext>
                  </a:extLst>
                </a:gridCol>
              </a:tblGrid>
              <a:tr h="25722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ДЕТИ-ВОДИТЕЛИ</a:t>
                      </a:r>
                      <a:endParaRPr lang="ru-RU" sz="1600" b="1" kern="1200" noProof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02496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tt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ТП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 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 + 71 %)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30997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погибли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(-67 %)</a:t>
                      </a:r>
                      <a:endParaRPr lang="ru-RU" sz="16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912520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Ранены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40 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(+ 82 %)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258391"/>
                  </a:ext>
                </a:extLst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6250000" y="3178036"/>
            <a:ext cx="1526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9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%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302" y="3045263"/>
            <a:ext cx="886871" cy="886871"/>
          </a:xfrm>
          <a:prstGeom prst="rect">
            <a:avLst/>
          </a:prstGeom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8827778"/>
              </p:ext>
            </p:extLst>
          </p:nvPr>
        </p:nvGraphicFramePr>
        <p:xfrm>
          <a:off x="1399302" y="3845399"/>
          <a:ext cx="2532508" cy="1205084"/>
        </p:xfrm>
        <a:graphic>
          <a:graphicData uri="http://schemas.openxmlformats.org/drawingml/2006/table">
            <a:tbl>
              <a:tblPr/>
              <a:tblGrid>
                <a:gridCol w="1037637">
                  <a:extLst>
                    <a:ext uri="{9D8B030D-6E8A-4147-A177-3AD203B41FA5}">
                      <a16:colId xmlns:a16="http://schemas.microsoft.com/office/drawing/2014/main" val="922519526"/>
                    </a:ext>
                  </a:extLst>
                </a:gridCol>
                <a:gridCol w="1494871">
                  <a:extLst>
                    <a:ext uri="{9D8B030D-6E8A-4147-A177-3AD203B41FA5}">
                      <a16:colId xmlns:a16="http://schemas.microsoft.com/office/drawing/2014/main" val="1581441578"/>
                    </a:ext>
                  </a:extLst>
                </a:gridCol>
              </a:tblGrid>
              <a:tr h="25722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ДЕТИ-ВЕЛОСИПЕДИСТЫ</a:t>
                      </a:r>
                      <a:endParaRPr lang="ru-RU" sz="1600" b="1" kern="1200" noProof="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002496"/>
                  </a:ext>
                </a:extLst>
              </a:tr>
              <a:tr h="267578"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tt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</a:t>
                      </a:r>
                      <a:r>
                        <a:rPr lang="ru-RU" sz="1600" b="1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ТП</a:t>
                      </a:r>
                      <a:endParaRPr lang="ru-RU" sz="1600" b="1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 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(+13 %)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2330997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погибли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ru-RU" sz="1600" b="1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(-100 %)</a:t>
                      </a:r>
                      <a:endParaRPr lang="ru-RU" sz="1600" b="1" kern="1200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912520"/>
                  </a:ext>
                </a:extLst>
              </a:tr>
              <a:tr h="32153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noProof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ранены</a:t>
                      </a:r>
                      <a:endParaRPr lang="ru-RU" sz="1600" b="1" kern="1200" noProof="0" dirty="0">
                        <a:solidFill>
                          <a:srgbClr val="0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ru-RU" sz="20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(+15 %)</a:t>
                      </a:r>
                      <a:endParaRPr lang="ru-RU" sz="16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7258391"/>
                  </a:ext>
                </a:extLst>
              </a:tr>
            </a:tbl>
          </a:graphicData>
        </a:graphic>
      </p:graphicFrame>
      <p:sp>
        <p:nvSpPr>
          <p:cNvPr id="24" name="Прямоугольник 23"/>
          <p:cNvSpPr/>
          <p:nvPr/>
        </p:nvSpPr>
        <p:spPr>
          <a:xfrm>
            <a:off x="1384191" y="3224580"/>
            <a:ext cx="15266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1 </a:t>
            </a:r>
            <a:r>
              <a:rPr lang="ru-RU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%</a:t>
            </a:r>
            <a:r>
              <a:rPr lang="ru-RU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852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3746445" y="1247459"/>
            <a:ext cx="492723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Водитель, управляя автомобилем </a:t>
            </a:r>
            <a:r>
              <a:rPr lang="en-US" sz="2000" dirty="0" smtClean="0"/>
              <a:t>Opel</a:t>
            </a:r>
            <a:r>
              <a:rPr lang="ru-RU" sz="2000" dirty="0" smtClean="0"/>
              <a:t>, по предварительным данным, не выбрал безопасную скорость и совершил наезд на опору освещения. 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годовалый пассажир с травмами был доставлен в больницу, где позже скончался.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</a:t>
              </a:r>
              <a:r>
                <a:rPr lang="ru-RU" sz="2000" b="1" dirty="0">
                  <a:solidFill>
                    <a:schemeClr val="bg1"/>
                  </a:solidFill>
                </a:rPr>
                <a:t>ТУКАЕВСКОМ </a:t>
              </a:r>
              <a:r>
                <a:rPr lang="ru-RU" sz="2000" b="1" dirty="0" smtClean="0">
                  <a:solidFill>
                    <a:schemeClr val="bg1"/>
                  </a:solidFill>
                </a:rPr>
                <a:t>РАЙОНЕ 13.09.2025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310093" y="3999535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8" name="Picture"/>
          <p:cNvPicPr/>
          <p:nvPr/>
        </p:nvPicPr>
        <p:blipFill rotWithShape="1">
          <a:blip r:embed="rId2"/>
          <a:srcRect t="10103"/>
          <a:stretch/>
        </p:blipFill>
        <p:spPr>
          <a:xfrm>
            <a:off x="349278" y="891547"/>
            <a:ext cx="2921028" cy="17939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"/>
          <p:cNvPicPr/>
          <p:nvPr/>
        </p:nvPicPr>
        <p:blipFill>
          <a:blip r:embed="rId3"/>
          <a:srcRect/>
          <a:stretch>
            <a:fillRect t="4482"/>
          </a:stretch>
        </p:blipFill>
        <p:spPr>
          <a:xfrm>
            <a:off x="399728" y="2834918"/>
            <a:ext cx="2820128" cy="20901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27928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"/>
          <p:cNvPicPr/>
          <p:nvPr/>
        </p:nvPicPr>
        <p:blipFill rotWithShape="1">
          <a:blip r:embed="rId2"/>
          <a:srcRect l="19888" t="12427"/>
          <a:stretch/>
        </p:blipFill>
        <p:spPr>
          <a:xfrm>
            <a:off x="243222" y="3078936"/>
            <a:ext cx="3379250" cy="1748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3832467" y="1212933"/>
            <a:ext cx="503235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Женщина-водитель, управляя автомобилем </a:t>
            </a:r>
            <a:r>
              <a:rPr lang="en-US" sz="2000" dirty="0" smtClean="0"/>
              <a:t>Hyundai</a:t>
            </a:r>
            <a:r>
              <a:rPr lang="ru-RU" sz="2000" dirty="0" smtClean="0"/>
              <a:t>, по предварительным данным, не выбрала безопасную скорость и совершила наезд на стоящий грузовой автомобиль. 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годовалый пассажир </a:t>
            </a:r>
            <a:r>
              <a:rPr lang="ru-RU" sz="2000" dirty="0"/>
              <a:t>от полученных травм скончался на </a:t>
            </a:r>
            <a:r>
              <a:rPr lang="ru-RU" sz="2000" dirty="0" smtClean="0"/>
              <a:t>месте происшествия.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ВЫСОКОГОРСКОМ РАЙОНЕ 01.10.2025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437456" y="4061112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8" name="Picture"/>
          <p:cNvPicPr/>
          <p:nvPr/>
        </p:nvPicPr>
        <p:blipFill rotWithShape="1">
          <a:blip r:embed="rId3"/>
          <a:srcRect l="24854" r="7910" b="8481"/>
          <a:stretch/>
        </p:blipFill>
        <p:spPr>
          <a:xfrm>
            <a:off x="243222" y="924483"/>
            <a:ext cx="3379250" cy="19721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127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449651" y="1150238"/>
            <a:ext cx="4185235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Водитель автомобиля </a:t>
            </a:r>
            <a:r>
              <a:rPr lang="en-US" sz="2000" dirty="0" smtClean="0"/>
              <a:t>Volkswagen</a:t>
            </a:r>
            <a:r>
              <a:rPr lang="ru-RU" sz="2000" dirty="0" smtClean="0"/>
              <a:t>, </a:t>
            </a:r>
            <a:r>
              <a:rPr lang="ru-RU" sz="2000" dirty="0"/>
              <a:t>по предварительным данным,</a:t>
            </a:r>
            <a:r>
              <a:rPr lang="ru-RU" sz="2000" dirty="0" smtClean="0"/>
              <a:t>  выехал на полосу встречного движения и совершил столкновение с автомобилем Валдай. 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результате пассажиры </a:t>
            </a:r>
            <a:r>
              <a:rPr lang="ru-RU" sz="2000" dirty="0" smtClean="0"/>
              <a:t>автомобиля </a:t>
            </a:r>
            <a:r>
              <a:rPr lang="en-US" sz="2000" dirty="0"/>
              <a:t>Volkswagen</a:t>
            </a:r>
            <a:r>
              <a:rPr lang="ru-RU" sz="2000" dirty="0" smtClean="0"/>
              <a:t> (12 и 17 лет) скончались на месте происшествия.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АГРЫЗСКОМ РАЙОНЕ 11.10.2025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565374" y="4112869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погибли 2 ребёнка</a:t>
            </a:r>
            <a:endParaRPr lang="ru-RU" sz="3600" b="1" dirty="0"/>
          </a:p>
        </p:txBody>
      </p:sp>
      <p:pic>
        <p:nvPicPr>
          <p:cNvPr id="7" name="Picture"/>
          <p:cNvPicPr/>
          <p:nvPr/>
        </p:nvPicPr>
        <p:blipFill rotWithShape="1">
          <a:blip r:embed="rId2"/>
          <a:srcRect l="10971" t="7528" r="4875" b="17858"/>
          <a:stretch/>
        </p:blipFill>
        <p:spPr bwMode="auto">
          <a:xfrm>
            <a:off x="189032" y="1264915"/>
            <a:ext cx="3954145" cy="2747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2256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315496" y="1233950"/>
            <a:ext cx="438094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9-летний ребенок, управляя </a:t>
            </a:r>
            <a:r>
              <a:rPr lang="ru-RU" sz="2000" dirty="0" err="1" smtClean="0"/>
              <a:t>квадроциклом</a:t>
            </a:r>
            <a:r>
              <a:rPr lang="ru-RU" sz="2000" dirty="0"/>
              <a:t>, по предварительным данным, не </a:t>
            </a:r>
            <a:r>
              <a:rPr lang="ru-RU" sz="2000" dirty="0" smtClean="0"/>
              <a:t>выбрал </a:t>
            </a:r>
            <a:r>
              <a:rPr lang="ru-RU" sz="2000" dirty="0"/>
              <a:t>безопасную </a:t>
            </a:r>
            <a:r>
              <a:rPr lang="ru-RU" sz="2000" dirty="0" smtClean="0"/>
              <a:t>скорость, не справился с управлением и совершил опрокидывание. 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результате </a:t>
            </a:r>
            <a:r>
              <a:rPr lang="ru-RU" sz="2000" dirty="0" smtClean="0"/>
              <a:t>его 7-летний брат скончался на месте.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БАВЛИНСКОМ РАЙОНЕ 11.10.2025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628727" y="4094479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7" name="Picture"/>
          <p:cNvPicPr/>
          <p:nvPr/>
        </p:nvPicPr>
        <p:blipFill rotWithShape="1">
          <a:blip r:embed="rId2"/>
          <a:srcRect t="4528" r="20885" b="18613"/>
          <a:stretch/>
        </p:blipFill>
        <p:spPr>
          <a:xfrm>
            <a:off x="164838" y="1068946"/>
            <a:ext cx="3840492" cy="2895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37668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092864" y="1294931"/>
            <a:ext cx="462487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16-летний подросток, управляя автомобилем Лада, по предварительным </a:t>
            </a:r>
            <a:r>
              <a:rPr lang="ru-RU" sz="2000" dirty="0"/>
              <a:t>данным, не </a:t>
            </a:r>
            <a:r>
              <a:rPr lang="ru-RU" sz="2000" dirty="0" smtClean="0"/>
              <a:t>выбрал </a:t>
            </a:r>
            <a:r>
              <a:rPr lang="ru-RU" sz="2000" dirty="0"/>
              <a:t>безопасную </a:t>
            </a:r>
            <a:r>
              <a:rPr lang="ru-RU" sz="2000" dirty="0" smtClean="0"/>
              <a:t>скорость и совершил наезд на опору ЛЭП.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результате </a:t>
            </a:r>
            <a:r>
              <a:rPr lang="ru-RU" sz="2000" dirty="0" smtClean="0"/>
              <a:t>14-летний пассажир скончался на месте ДТП.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ЛАИШЕВСКОМ РАЙОНЕ 29.10.2025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565374" y="4005103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8" name="Picture"/>
          <p:cNvPicPr/>
          <p:nvPr/>
        </p:nvPicPr>
        <p:blipFill rotWithShape="1">
          <a:blip r:embed="rId2"/>
          <a:srcRect/>
          <a:stretch/>
        </p:blipFill>
        <p:spPr>
          <a:xfrm>
            <a:off x="427565" y="2902753"/>
            <a:ext cx="3431831" cy="2087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"/>
          <p:cNvPicPr/>
          <p:nvPr/>
        </p:nvPicPr>
        <p:blipFill rotWithShape="1">
          <a:blip r:embed="rId3"/>
          <a:srcRect/>
          <a:stretch/>
        </p:blipFill>
        <p:spPr>
          <a:xfrm>
            <a:off x="427565" y="809357"/>
            <a:ext cx="3431831" cy="19465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9429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129"/>
            <a:ext cx="9136063" cy="6382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31864" y="83191"/>
            <a:ext cx="8872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БЕЗОПАСНОСТЬ  ПАССАЖИРОВ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32951"/>
          <a:stretch/>
        </p:blipFill>
        <p:spPr>
          <a:xfrm>
            <a:off x="0" y="636104"/>
            <a:ext cx="4260104" cy="450263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539375" y="994595"/>
            <a:ext cx="431741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огласно Федеральному </a:t>
            </a:r>
            <a:r>
              <a:rPr lang="ru-RU" dirty="0"/>
              <a:t>закону </a:t>
            </a:r>
            <a:endParaRPr lang="ru-RU" dirty="0" smtClean="0"/>
          </a:p>
          <a:p>
            <a:pPr algn="ctr"/>
            <a:r>
              <a:rPr lang="ru-RU" dirty="0" smtClean="0"/>
              <a:t>от </a:t>
            </a:r>
            <a:r>
              <a:rPr lang="ru-RU" dirty="0"/>
              <a:t>29 декабря 2025 года №525-ФЗ </a:t>
            </a:r>
            <a:endParaRPr lang="ru-RU" dirty="0" smtClean="0"/>
          </a:p>
          <a:p>
            <a:pPr algn="ctr"/>
            <a:r>
              <a:rPr lang="ru-RU" dirty="0" smtClean="0"/>
              <a:t>9 </a:t>
            </a:r>
            <a:r>
              <a:rPr lang="ru-RU" dirty="0"/>
              <a:t>января текущего года </a:t>
            </a:r>
            <a:r>
              <a:rPr lang="ru-RU" dirty="0" smtClean="0"/>
              <a:t>вступили в силу </a:t>
            </a:r>
            <a:r>
              <a:rPr lang="ru-RU" dirty="0"/>
              <a:t>изменения </a:t>
            </a:r>
            <a:r>
              <a:rPr lang="ru-RU" dirty="0" smtClean="0"/>
              <a:t>законодательства </a:t>
            </a:r>
          </a:p>
          <a:p>
            <a:pPr algn="ctr"/>
            <a:r>
              <a:rPr lang="ru-RU" dirty="0" smtClean="0"/>
              <a:t>за </a:t>
            </a:r>
            <a:r>
              <a:rPr lang="ru-RU" dirty="0"/>
              <a:t>нарушения правил перевозки детей. 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Штраф </a:t>
            </a:r>
            <a:r>
              <a:rPr lang="ru-RU" dirty="0"/>
              <a:t>увеличен </a:t>
            </a:r>
            <a:endParaRPr lang="ru-RU" dirty="0" smtClean="0"/>
          </a:p>
          <a:p>
            <a:pPr algn="ctr"/>
            <a:r>
              <a:rPr lang="ru-RU" dirty="0" smtClean="0"/>
              <a:t>с </a:t>
            </a:r>
            <a:r>
              <a:rPr lang="ru-RU" dirty="0"/>
              <a:t>3 000 до </a:t>
            </a:r>
            <a:r>
              <a:rPr lang="ru-RU" b="1" dirty="0">
                <a:solidFill>
                  <a:srgbClr val="C00000"/>
                </a:solidFill>
              </a:rPr>
              <a:t>5 000 </a:t>
            </a:r>
            <a:r>
              <a:rPr lang="ru-RU" b="1" dirty="0" smtClean="0">
                <a:solidFill>
                  <a:srgbClr val="C00000"/>
                </a:solidFill>
              </a:rPr>
              <a:t>рублей </a:t>
            </a:r>
            <a:r>
              <a:rPr lang="ru-RU" dirty="0" smtClean="0"/>
              <a:t>–  </a:t>
            </a:r>
            <a:r>
              <a:rPr lang="ru-RU" b="1" dirty="0"/>
              <a:t>для водителей</a:t>
            </a:r>
            <a:r>
              <a:rPr lang="ru-RU" dirty="0"/>
              <a:t>, </a:t>
            </a:r>
            <a:endParaRPr lang="ru-RU" dirty="0" smtClean="0"/>
          </a:p>
          <a:p>
            <a:pPr algn="ctr"/>
            <a:r>
              <a:rPr lang="ru-RU" dirty="0" smtClean="0"/>
              <a:t>с </a:t>
            </a:r>
            <a:r>
              <a:rPr lang="ru-RU" dirty="0"/>
              <a:t>25 000 до </a:t>
            </a:r>
            <a:r>
              <a:rPr lang="ru-RU" b="1" dirty="0">
                <a:solidFill>
                  <a:srgbClr val="C00000"/>
                </a:solidFill>
              </a:rPr>
              <a:t>50 000 рублей </a:t>
            </a:r>
            <a:r>
              <a:rPr lang="ru-RU" dirty="0" smtClean="0"/>
              <a:t>– </a:t>
            </a:r>
          </a:p>
          <a:p>
            <a:pPr algn="ctr"/>
            <a:r>
              <a:rPr lang="ru-RU" b="1" dirty="0" smtClean="0"/>
              <a:t>для </a:t>
            </a:r>
            <a:r>
              <a:rPr lang="ru-RU" b="1" dirty="0"/>
              <a:t>должностных лиц</a:t>
            </a:r>
            <a:r>
              <a:rPr lang="ru-RU" dirty="0"/>
              <a:t>, а также </a:t>
            </a:r>
            <a:r>
              <a:rPr lang="ru-RU" dirty="0" err="1"/>
              <a:t>самозанятых</a:t>
            </a:r>
            <a:r>
              <a:rPr lang="ru-RU" dirty="0"/>
              <a:t> водителей такси, </a:t>
            </a:r>
            <a:endParaRPr lang="ru-RU" dirty="0" smtClean="0"/>
          </a:p>
          <a:p>
            <a:pPr algn="ctr"/>
            <a:r>
              <a:rPr lang="ru-RU" dirty="0" smtClean="0"/>
              <a:t>с </a:t>
            </a:r>
            <a:r>
              <a:rPr lang="ru-RU" dirty="0"/>
              <a:t>100 000 до </a:t>
            </a:r>
            <a:r>
              <a:rPr lang="ru-RU" b="1" dirty="0">
                <a:solidFill>
                  <a:srgbClr val="C00000"/>
                </a:solidFill>
              </a:rPr>
              <a:t>200 000 рублей </a:t>
            </a:r>
            <a:r>
              <a:rPr lang="ru-RU" dirty="0" smtClean="0"/>
              <a:t>– </a:t>
            </a:r>
          </a:p>
          <a:p>
            <a:pPr algn="ctr"/>
            <a:r>
              <a:rPr lang="ru-RU" b="1" dirty="0" smtClean="0"/>
              <a:t>для </a:t>
            </a:r>
            <a:r>
              <a:rPr lang="ru-RU" b="1" dirty="0"/>
              <a:t>ИП и юридических лиц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743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129"/>
            <a:ext cx="9136063" cy="5306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62237"/>
            <a:ext cx="9136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БЕЗОПАСНОСТЬ  </a:t>
            </a:r>
            <a:r>
              <a:rPr lang="ru-RU" sz="2000" b="1" dirty="0" smtClean="0">
                <a:solidFill>
                  <a:schemeClr val="bg1"/>
                </a:solidFill>
              </a:rPr>
              <a:t>В </a:t>
            </a:r>
            <a:r>
              <a:rPr lang="ru-RU" sz="2000" b="1" dirty="0" smtClean="0">
                <a:solidFill>
                  <a:schemeClr val="bg1"/>
                </a:solidFill>
              </a:rPr>
              <a:t> НЕПОГОДУ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791" y="476288"/>
            <a:ext cx="2427229" cy="242722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356" y="486200"/>
            <a:ext cx="2354884" cy="23548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665" y="476288"/>
            <a:ext cx="2412645" cy="239443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6"/>
          <a:stretch/>
        </p:blipFill>
        <p:spPr>
          <a:xfrm>
            <a:off x="928791" y="2740811"/>
            <a:ext cx="2453598" cy="239792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5"/>
          <a:stretch/>
        </p:blipFill>
        <p:spPr>
          <a:xfrm>
            <a:off x="3311115" y="2740811"/>
            <a:ext cx="2425879" cy="24118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247" y="2723322"/>
            <a:ext cx="2462487" cy="242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6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129"/>
            <a:ext cx="9136063" cy="530629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62237"/>
            <a:ext cx="91252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         </a:t>
            </a:r>
            <a:r>
              <a:rPr lang="ru-RU" sz="2000" b="1" dirty="0" smtClean="0">
                <a:solidFill>
                  <a:schemeClr val="bg1"/>
                </a:solidFill>
              </a:rPr>
              <a:t>ЗИМНЯЯ  ДОРОГА  ПОЛНА  </a:t>
            </a:r>
            <a:r>
              <a:rPr lang="ru-RU" sz="2000" b="1" dirty="0" smtClean="0">
                <a:solidFill>
                  <a:schemeClr val="bg1"/>
                </a:solidFill>
              </a:rPr>
              <a:t>ОПАСНОСТЕЙ. </a:t>
            </a:r>
            <a:r>
              <a:rPr lang="ru-RU" sz="2000" b="1" dirty="0" smtClean="0">
                <a:solidFill>
                  <a:schemeClr val="bg1"/>
                </a:solidFill>
              </a:rPr>
              <a:t> КАК  ИХ  ИЗБЕЖАТЬ</a:t>
            </a:r>
            <a:r>
              <a:rPr lang="ru-RU" sz="2000" b="1" dirty="0" smtClean="0">
                <a:solidFill>
                  <a:schemeClr val="bg1"/>
                </a:solidFill>
              </a:rPr>
              <a:t>?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21" y="534081"/>
            <a:ext cx="8413382" cy="46046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9061" y="0"/>
            <a:ext cx="1196236" cy="53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5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309" y="1"/>
            <a:ext cx="7305140" cy="513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74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129"/>
            <a:ext cx="9136063" cy="6382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6139" y="180202"/>
            <a:ext cx="8872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СТАНЬ </a:t>
            </a:r>
            <a:r>
              <a:rPr lang="ru-RU" sz="2000" b="1" dirty="0" smtClean="0">
                <a:solidFill>
                  <a:schemeClr val="bg1"/>
                </a:solidFill>
              </a:rPr>
              <a:t> ЗАМЕТНЕЙ  НА  ДОРОГЕ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83" y="711776"/>
            <a:ext cx="8982150" cy="430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72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6" y="2854058"/>
            <a:ext cx="4086235" cy="1841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565374" y="924483"/>
            <a:ext cx="4282352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sz="1800" dirty="0"/>
              <a:t>В</a:t>
            </a:r>
            <a:r>
              <a:rPr lang="ru-RU" sz="1800" dirty="0" smtClean="0"/>
              <a:t>одитель автомобиля </a:t>
            </a:r>
            <a:r>
              <a:rPr lang="ru-RU" sz="1800" dirty="0" err="1" smtClean="0"/>
              <a:t>Lada</a:t>
            </a:r>
            <a:r>
              <a:rPr lang="ru-RU" sz="1800" dirty="0" smtClean="0"/>
              <a:t>, по </a:t>
            </a:r>
            <a:r>
              <a:rPr lang="ru-RU" sz="1800" dirty="0"/>
              <a:t>предварительным данным, управляя ТС в утомленном состоянии (уснул за рулем), выехал на </a:t>
            </a:r>
            <a:r>
              <a:rPr lang="ru-RU" sz="1800" dirty="0" smtClean="0"/>
              <a:t>встречную полосу и совершил </a:t>
            </a:r>
            <a:r>
              <a:rPr lang="ru-RU" sz="1800" dirty="0"/>
              <a:t>столкновение с грузовым автомобилем </a:t>
            </a:r>
            <a:r>
              <a:rPr lang="ru-RU" sz="1800" dirty="0" err="1" smtClean="0"/>
              <a:t>Mitsubishi</a:t>
            </a:r>
            <a:r>
              <a:rPr lang="ru-RU" sz="1800" dirty="0" smtClean="0"/>
              <a:t>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1800" dirty="0" smtClean="0"/>
              <a:t>В </a:t>
            </a:r>
            <a:r>
              <a:rPr lang="ru-RU" sz="1800" dirty="0"/>
              <a:t>результате </a:t>
            </a:r>
            <a:r>
              <a:rPr lang="ru-RU" sz="1800" dirty="0" smtClean="0"/>
              <a:t>водитель </a:t>
            </a:r>
            <a:r>
              <a:rPr lang="ru-RU" sz="1800" dirty="0"/>
              <a:t>автомобиля </a:t>
            </a:r>
            <a:r>
              <a:rPr lang="ru-RU" sz="1800" dirty="0" err="1"/>
              <a:t>Lada</a:t>
            </a:r>
            <a:r>
              <a:rPr lang="ru-RU" sz="1800" dirty="0"/>
              <a:t> </a:t>
            </a:r>
            <a:r>
              <a:rPr lang="ru-RU" sz="1800" dirty="0" smtClean="0"/>
              <a:t>и </a:t>
            </a:r>
            <a:r>
              <a:rPr lang="ru-RU" sz="1800" dirty="0"/>
              <a:t>его пассажир (</a:t>
            </a:r>
            <a:r>
              <a:rPr lang="ru-RU" sz="1800" dirty="0" smtClean="0"/>
              <a:t>7-летняя девочка) </a:t>
            </a:r>
            <a:r>
              <a:rPr lang="ru-RU" sz="1800" dirty="0"/>
              <a:t>от полученных травм скончались на </a:t>
            </a:r>
            <a:r>
              <a:rPr lang="ru-RU" sz="1800" dirty="0" smtClean="0"/>
              <a:t>месте. Ещё два пассажира, в том числе 5-летний ребенок, были госпитализированы.</a:t>
            </a:r>
            <a:endParaRPr lang="ru-RU" alt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АКТАНЫШСКОМ РАЙОНЕ 28.03.2025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888101" y="4224145"/>
            <a:ext cx="3636897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86" y="800103"/>
            <a:ext cx="4084482" cy="19251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5499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-2129"/>
            <a:ext cx="9136063" cy="63823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20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-11392" y="55377"/>
            <a:ext cx="91360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БЕРЕГИТЕ  ДЕТЕЙ!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4597" y="692712"/>
            <a:ext cx="8330334" cy="392415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ОСТАВЛЯЙТЕ 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КЛЮЧИ </a:t>
            </a:r>
            <a:r>
              <a:rPr lang="ru-RU" b="1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ОТ ТРАНСПОРТНЫХ </a:t>
            </a:r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СРЕДСТВ </a:t>
            </a:r>
            <a:r>
              <a:rPr lang="ru-RU" b="1" cap="none" spc="0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В ДОСТУПНЫХ ДЛЯ ДЕТЕЙ МЕСТАХ!</a:t>
            </a:r>
            <a:r>
              <a:rPr lang="ru-RU" b="1" cap="none" spc="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1100" b="1" cap="none" spc="0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 ПЕРЕДАВАЙТЕ  </a:t>
            </a:r>
          </a:p>
          <a:p>
            <a:pPr algn="ctr"/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УПРАВЛЕНИ</a:t>
            </a:r>
            <a:r>
              <a:rPr lang="en-US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</a:t>
            </a:r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ТРАНСПОРТНЫМИ СРЕДСТВАМИ НЕСОВЕРШЕННОЛЕТНИМ!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</a:p>
          <a:p>
            <a:pPr algn="ctr"/>
            <a:endParaRPr lang="ru-RU" sz="1100" b="1" cap="none" spc="0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ПОСТОЯННО КОНТРОЛИРУЙТЕ, </a:t>
            </a:r>
            <a:r>
              <a:rPr lang="ru-RU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ГДЕ И С КЕМ ПРОВОДИТ СВОБОДНОЕ ВРЕМЯ ВАШ РЕБЕНОК!</a:t>
            </a:r>
          </a:p>
          <a:p>
            <a:pPr algn="ctr"/>
            <a:endParaRPr lang="ru-RU" sz="1100" b="1" dirty="0" smtClean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ru-RU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ИСКЛЮЧИТЕ 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/>
            </a:r>
            <a:b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ru-RU" b="1" dirty="0" smtClean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ДАЖЕ САМЫЙ МИНИМАЛЬНЫЙ РИСК ТРАГЕДИИ!</a:t>
            </a:r>
            <a:endParaRPr lang="ru-RU" b="1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7088" y="3384435"/>
            <a:ext cx="2495652" cy="166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19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Рисунок 7" descr="C:\Users\shigapova\Downloads\msg1272761387-14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97" b="29103"/>
          <a:stretch>
            <a:fillRect/>
          </a:stretch>
        </p:blipFill>
        <p:spPr bwMode="auto">
          <a:xfrm>
            <a:off x="1029691" y="1035393"/>
            <a:ext cx="1859503" cy="1941518"/>
          </a:xfrm>
          <a:prstGeom prst="rect">
            <a:avLst/>
          </a:prstGeom>
          <a:solidFill>
            <a:srgbClr val="92D050">
              <a:alpha val="94000"/>
            </a:srgbClr>
          </a:solidFill>
          <a:ln>
            <a:noFill/>
          </a:ln>
          <a:extLst/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A5FB970-8972-489A-8A6D-44A5818A646D}"/>
              </a:ext>
            </a:extLst>
          </p:cNvPr>
          <p:cNvSpPr/>
          <p:nvPr/>
        </p:nvSpPr>
        <p:spPr>
          <a:xfrm>
            <a:off x="3403731" y="1609044"/>
            <a:ext cx="4392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hlinkClick r:id="rId3" tooltip="https://t.me/gibddtatarstan"/>
              </a:rPr>
              <a:t>https://t.me/gibddtatarstan</a:t>
            </a:r>
            <a:endParaRPr lang="ru-RU" alt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-1" y="-2129"/>
            <a:ext cx="9136064" cy="1231322"/>
            <a:chOff x="-1" y="-2129"/>
            <a:chExt cx="9136064" cy="95952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0" y="-2129"/>
              <a:ext cx="9136063" cy="80948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-1" y="34065"/>
              <a:ext cx="91360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>
                  <a:solidFill>
                    <a:schemeClr val="bg1"/>
                  </a:solidFill>
                </a:rPr>
                <a:t>ПОДПИСЫВАЙТЕСЬ </a:t>
              </a:r>
              <a:r>
                <a:rPr lang="ru-RU" b="1" dirty="0" smtClean="0">
                  <a:solidFill>
                    <a:schemeClr val="bg1"/>
                  </a:solidFill>
                </a:rPr>
                <a:t>НА ОФИЦИАЛЬНЫЕ КАНАЛЫ </a:t>
              </a:r>
              <a:endParaRPr lang="ru-RU" b="1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ГОСАВТОИНСПЕКЦИИ </a:t>
              </a:r>
              <a:r>
                <a:rPr lang="ru-RU" b="1" dirty="0">
                  <a:solidFill>
                    <a:schemeClr val="bg1"/>
                  </a:solidFill>
                </a:rPr>
                <a:t>МВД </a:t>
              </a:r>
              <a:r>
                <a:rPr lang="ru-RU" b="1" dirty="0" smtClean="0">
                  <a:solidFill>
                    <a:schemeClr val="bg1"/>
                  </a:solidFill>
                </a:rPr>
                <a:t>по РТ </a:t>
              </a:r>
            </a:p>
            <a:p>
              <a:pPr algn="ctr"/>
              <a:r>
                <a:rPr lang="ru-RU" b="1" dirty="0" smtClean="0">
                  <a:solidFill>
                    <a:schemeClr val="bg1"/>
                  </a:solidFill>
                </a:rPr>
                <a:t>ГБУ </a:t>
              </a:r>
              <a:r>
                <a:rPr lang="ru-RU" b="1" dirty="0">
                  <a:solidFill>
                    <a:schemeClr val="bg1"/>
                  </a:solidFill>
                </a:rPr>
                <a:t>«БЕЗОПАСНОСТЬ ДОРОЖНОГО ДВИЖЕНИЯ»</a:t>
              </a: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691" y="2996981"/>
            <a:ext cx="1862799" cy="20812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19234" y="3709348"/>
            <a:ext cx="32389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altLang="ru-RU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hlinkClick r:id="rId5" tooltip="https://t.me/gibddtatarstan"/>
              </a:rPr>
              <a:t>https://</a:t>
            </a:r>
            <a:r>
              <a:rPr lang="ru-RU" alt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hlinkClick r:id="rId5" tooltip="https://t.me/gibddtatarstan"/>
              </a:rPr>
              <a:t>t.me/</a:t>
            </a:r>
            <a:r>
              <a:rPr lang="en-US" altLang="ru-RU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hlinkClick r:id="rId5" tooltip="https://t.me/gibddtatarstan"/>
              </a:rPr>
              <a:t>gbubdd</a:t>
            </a:r>
            <a:endParaRPr lang="ru-RU" altLang="ru-RU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664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3" b="19663"/>
          <a:stretch/>
        </p:blipFill>
        <p:spPr>
          <a:xfrm>
            <a:off x="366543" y="767908"/>
            <a:ext cx="3536662" cy="19173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"/>
          <p:cNvPicPr/>
          <p:nvPr/>
        </p:nvPicPr>
        <p:blipFill rotWithShape="1">
          <a:blip r:embed="rId3"/>
          <a:srcRect t="8344"/>
          <a:stretch/>
        </p:blipFill>
        <p:spPr>
          <a:xfrm>
            <a:off x="366543" y="2819198"/>
            <a:ext cx="3536662" cy="20927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135164" y="1382200"/>
            <a:ext cx="4811636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ru-RU" sz="1900" dirty="0" smtClean="0"/>
              <a:t>15-летняя девочка, управляя </a:t>
            </a:r>
            <a:r>
              <a:rPr lang="ru-RU" sz="1900" dirty="0" err="1" smtClean="0"/>
              <a:t>квадроциклом</a:t>
            </a:r>
            <a:r>
              <a:rPr lang="ru-RU" sz="1900" dirty="0" smtClean="0"/>
              <a:t> </a:t>
            </a:r>
            <a:r>
              <a:rPr lang="ru-RU" sz="1900" dirty="0"/>
              <a:t>марки KAYO</a:t>
            </a:r>
            <a:r>
              <a:rPr lang="ru-RU" sz="1900" dirty="0" smtClean="0"/>
              <a:t>, </a:t>
            </a:r>
            <a:r>
              <a:rPr lang="ru-RU" sz="1900" dirty="0"/>
              <a:t>не имея права </a:t>
            </a:r>
            <a:r>
              <a:rPr lang="ru-RU" sz="1900" dirty="0" smtClean="0"/>
              <a:t>управления</a:t>
            </a:r>
            <a:r>
              <a:rPr lang="ru-RU" sz="1900" dirty="0"/>
              <a:t>,</a:t>
            </a:r>
            <a:r>
              <a:rPr lang="ru-RU" sz="1900" dirty="0" smtClean="0"/>
              <a:t> совершила </a:t>
            </a:r>
            <a:r>
              <a:rPr lang="ru-RU" sz="1900" dirty="0"/>
              <a:t>столкновение с автомобилем </a:t>
            </a:r>
            <a:r>
              <a:rPr lang="en-US" sz="1900" dirty="0" smtClean="0"/>
              <a:t>Skoda</a:t>
            </a:r>
            <a:r>
              <a:rPr lang="ru-RU" sz="1900" dirty="0" smtClean="0"/>
              <a:t>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1900" dirty="0" smtClean="0"/>
              <a:t>В результате 12-летний пассажир </a:t>
            </a:r>
            <a:r>
              <a:rPr lang="ru-RU" sz="1900" dirty="0" err="1" smtClean="0"/>
              <a:t>квадроцикла</a:t>
            </a:r>
            <a:r>
              <a:rPr lang="ru-RU" sz="1900" dirty="0" smtClean="0"/>
              <a:t> скончался.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ПЕСТРЕЧИНСКОМ РАЙОНЕ 20.04.2025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722533" y="4039217"/>
            <a:ext cx="3636897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323403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211390" y="976659"/>
            <a:ext cx="472462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Водитель грузового автомобиля МАЗ, по предварительным данным, не выбрал безопасную дистанцию и совершил столкновение с движущимся впереди автомобилем. 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15-летний пассажир автомобиля Лада с тяжелыми </a:t>
            </a:r>
            <a:r>
              <a:rPr lang="ru-RU" sz="2000" dirty="0"/>
              <a:t>травмами  был </a:t>
            </a:r>
            <a:r>
              <a:rPr lang="ru-RU" sz="2000" dirty="0" smtClean="0"/>
              <a:t>доставлен в медицинское учреждение, где позже скончался.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г. КАЗАНИ 27.05.2025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pic>
        <p:nvPicPr>
          <p:cNvPr id="9" name="Picture"/>
          <p:cNvPicPr/>
          <p:nvPr/>
        </p:nvPicPr>
        <p:blipFill rotWithShape="1">
          <a:blip r:embed="rId2"/>
          <a:srcRect b="32066"/>
          <a:stretch/>
        </p:blipFill>
        <p:spPr>
          <a:xfrm>
            <a:off x="408650" y="848484"/>
            <a:ext cx="3651640" cy="17981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"/>
          <p:cNvPicPr/>
          <p:nvPr/>
        </p:nvPicPr>
        <p:blipFill rotWithShape="1">
          <a:blip r:embed="rId3"/>
          <a:srcRect l="7823" t="23374"/>
          <a:stretch/>
        </p:blipFill>
        <p:spPr>
          <a:xfrm>
            <a:off x="408650" y="2774956"/>
            <a:ext cx="3651640" cy="2026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4755253" y="4182957"/>
            <a:ext cx="3636897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09119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"/>
          <p:cNvPicPr/>
          <p:nvPr/>
        </p:nvPicPr>
        <p:blipFill rotWithShape="1">
          <a:blip r:embed="rId2"/>
          <a:srcRect b="18970"/>
          <a:stretch/>
        </p:blipFill>
        <p:spPr>
          <a:xfrm>
            <a:off x="291986" y="942821"/>
            <a:ext cx="3230032" cy="1739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"/>
          <p:cNvPicPr/>
          <p:nvPr/>
        </p:nvPicPr>
        <p:blipFill>
          <a:blip r:embed="rId3"/>
          <a:srcRect/>
          <a:stretch>
            <a:fillRect t="4482"/>
          </a:stretch>
        </p:blipFill>
        <p:spPr>
          <a:xfrm>
            <a:off x="285547" y="2807154"/>
            <a:ext cx="3230032" cy="2273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3772170" y="1245805"/>
            <a:ext cx="5162654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/>
              <a:t>Водитель </a:t>
            </a:r>
            <a:r>
              <a:rPr lang="ru-RU" sz="2000" dirty="0" smtClean="0"/>
              <a:t>автомобиля </a:t>
            </a:r>
            <a:r>
              <a:rPr lang="en-US" sz="2000" dirty="0" smtClean="0"/>
              <a:t>Nissan </a:t>
            </a:r>
            <a:r>
              <a:rPr lang="ru-RU" sz="2000" dirty="0" smtClean="0"/>
              <a:t>не </a:t>
            </a:r>
            <a:r>
              <a:rPr lang="ru-RU" sz="2000" dirty="0"/>
              <a:t>выбрал </a:t>
            </a:r>
            <a:r>
              <a:rPr lang="ru-RU" sz="2000" dirty="0" smtClean="0"/>
              <a:t>безопасную </a:t>
            </a:r>
            <a:r>
              <a:rPr lang="ru-RU" sz="2000" dirty="0"/>
              <a:t>дистанцию до </a:t>
            </a:r>
            <a:r>
              <a:rPr lang="ru-RU" sz="2000" dirty="0" smtClean="0"/>
              <a:t>движущегося впереди грузового транспортного средства и </a:t>
            </a:r>
            <a:r>
              <a:rPr lang="ru-RU" sz="2000" dirty="0"/>
              <a:t>совершил с ним столкновение. </a:t>
            </a:r>
            <a:endParaRPr lang="ru-RU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</a:t>
            </a:r>
            <a:r>
              <a:rPr lang="ru-RU" sz="2000" dirty="0"/>
              <a:t>результате </a:t>
            </a:r>
            <a:r>
              <a:rPr lang="ru-RU" sz="2000" dirty="0" smtClean="0"/>
              <a:t>два пассажира автомобиля </a:t>
            </a:r>
            <a:r>
              <a:rPr lang="en-US" sz="2000" dirty="0" smtClean="0"/>
              <a:t>Nissan</a:t>
            </a:r>
            <a:r>
              <a:rPr lang="ru-RU" sz="2000" dirty="0" smtClean="0"/>
              <a:t>: 3-летняя </a:t>
            </a:r>
            <a:r>
              <a:rPr lang="ru-RU" sz="2000" dirty="0"/>
              <a:t>девочка и 9-летний </a:t>
            </a:r>
            <a:r>
              <a:rPr lang="ru-RU" sz="2000" dirty="0" smtClean="0"/>
              <a:t>мальчик, </a:t>
            </a:r>
            <a:r>
              <a:rPr lang="ru-RU" sz="2000" dirty="0"/>
              <a:t>скончались </a:t>
            </a:r>
            <a:r>
              <a:rPr lang="ru-RU" sz="2000" dirty="0" smtClean="0"/>
              <a:t>от полученных травм.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ВЕРХНЕУСЛОНСКОМ РАЙОНЕ 08.06.2025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364328" y="4182963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погибли 2 ребёнка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549571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3676183" y="992229"/>
            <a:ext cx="5003434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/>
              <a:t>Водитель </a:t>
            </a:r>
            <a:r>
              <a:rPr lang="ru-RU" sz="2000" dirty="0" smtClean="0"/>
              <a:t>автомобиля </a:t>
            </a:r>
            <a:r>
              <a:rPr lang="en-US" sz="2000" dirty="0" err="1" smtClean="0"/>
              <a:t>Haval</a:t>
            </a:r>
            <a:r>
              <a:rPr lang="ru-RU" sz="2000" dirty="0" smtClean="0"/>
              <a:t>, двигаясь на разрешающий сигнал дополнительной секции светофора, совершил наезд на </a:t>
            </a:r>
            <a:br>
              <a:rPr lang="ru-RU" sz="2000" dirty="0" smtClean="0"/>
            </a:br>
            <a:r>
              <a:rPr lang="ru-RU" sz="2000" dirty="0" smtClean="0"/>
              <a:t>10-летнюю девочку, которая, спешившись с велосипеда на регулируемом перекрестке, переходила дорогу вне пешеходного перехода. 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от полученных травм ребенок скончался на месте происшествия.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ЕЛАБУЖСКОМ РАЙОНЕ 27.06.2025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292626" y="4201878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9" name="Picture"/>
          <p:cNvPicPr/>
          <p:nvPr/>
        </p:nvPicPr>
        <p:blipFill rotWithShape="1">
          <a:blip r:embed="rId2"/>
          <a:srcRect l="12871" t="1681" r="5823" b="23809"/>
          <a:stretch/>
        </p:blipFill>
        <p:spPr>
          <a:xfrm>
            <a:off x="532108" y="3039828"/>
            <a:ext cx="2551627" cy="19185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"/>
          <p:cNvPicPr/>
          <p:nvPr/>
        </p:nvPicPr>
        <p:blipFill rotWithShape="1">
          <a:blip r:embed="rId3"/>
          <a:srcRect t="4038" r="8715" b="12405"/>
          <a:stretch/>
        </p:blipFill>
        <p:spPr>
          <a:xfrm>
            <a:off x="331732" y="924482"/>
            <a:ext cx="2952381" cy="1999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6623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231622" y="924483"/>
            <a:ext cx="4764862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/>
              <a:t>Водитель </a:t>
            </a:r>
            <a:r>
              <a:rPr lang="ru-RU" sz="2000" dirty="0" smtClean="0"/>
              <a:t>автомобиля Лада, по предварительным данным, в</a:t>
            </a:r>
            <a:r>
              <a:rPr lang="en-US" sz="2000" dirty="0" smtClean="0"/>
              <a:t> </a:t>
            </a:r>
            <a:r>
              <a:rPr lang="ru-RU" sz="2000" dirty="0" smtClean="0"/>
              <a:t> нарушение ПДД выехал на встречную полосу и совершил столкновение с автомобилем </a:t>
            </a:r>
            <a:r>
              <a:rPr lang="en-US" sz="2000" dirty="0" smtClean="0"/>
              <a:t>Volkswagen</a:t>
            </a:r>
            <a:r>
              <a:rPr lang="ru-RU" sz="2000" dirty="0" smtClean="0"/>
              <a:t>. </a:t>
            </a:r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водитель Лады и три его пассажира, в том числе 2-летний ребенок, скончались от полученных травм. </a:t>
            </a:r>
            <a:r>
              <a:rPr lang="ru-RU" altLang="ru-RU" sz="2000" dirty="0" smtClean="0">
                <a:latin typeface="+mn-lt"/>
                <a:cs typeface="Times New Roman" panose="02020603050405020304" pitchFamily="18" charset="0"/>
              </a:rPr>
              <a:t>Водитель </a:t>
            </a:r>
            <a:r>
              <a:rPr lang="en-US" sz="2000" dirty="0" smtClean="0"/>
              <a:t>Volkswagen</a:t>
            </a:r>
            <a:r>
              <a:rPr lang="ru-RU" altLang="ru-RU" sz="2000" dirty="0" smtClean="0">
                <a:latin typeface="+mn-lt"/>
                <a:cs typeface="Times New Roman" panose="02020603050405020304" pitchFamily="18" charset="0"/>
              </a:rPr>
              <a:t> и два его пассажира, в том числе 4-х летний ребенок, получили травмы.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ТУКАЕВСКОМ РАЙОНЕ 09.07.2025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221843" y="4275729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7" name="Picture"/>
          <p:cNvPicPr/>
          <p:nvPr/>
        </p:nvPicPr>
        <p:blipFill>
          <a:blip r:embed="rId2"/>
          <a:srcRect/>
          <a:stretch>
            <a:fillRect t="4482"/>
          </a:stretch>
        </p:blipFill>
        <p:spPr>
          <a:xfrm>
            <a:off x="423393" y="1016174"/>
            <a:ext cx="3575241" cy="27901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986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 t="10127"/>
          <a:stretch/>
        </p:blipFill>
        <p:spPr>
          <a:xfrm>
            <a:off x="277192" y="2896132"/>
            <a:ext cx="3378137" cy="2028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3955652" y="1246890"/>
            <a:ext cx="477583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/>
              <a:t>Водитель </a:t>
            </a:r>
            <a:r>
              <a:rPr lang="ru-RU" sz="2000" dirty="0" smtClean="0"/>
              <a:t>автомобиля </a:t>
            </a:r>
            <a:r>
              <a:rPr lang="en-US" sz="2000" dirty="0" smtClean="0"/>
              <a:t>Hyundai</a:t>
            </a:r>
            <a:r>
              <a:rPr lang="ru-RU" sz="2000" dirty="0" smtClean="0"/>
              <a:t> выехал на полосу встречного движения и совершил столкновение с автомобилем </a:t>
            </a:r>
            <a:r>
              <a:rPr lang="en-US" sz="2000" dirty="0" smtClean="0"/>
              <a:t>Honda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несовершеннолетние пассажиры автомобиля </a:t>
            </a:r>
            <a:r>
              <a:rPr lang="en-US" sz="2000" dirty="0" smtClean="0"/>
              <a:t>Honda 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(10 и 11 лет) скончались на месте.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АПАСТОВСКОМ РАЙОНЕ 10.08.2025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420807" y="3910164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п</a:t>
            </a:r>
            <a:r>
              <a:rPr lang="ru-RU" sz="3600" b="1" dirty="0" smtClean="0"/>
              <a:t>огибли 2 ребёнка</a:t>
            </a:r>
            <a:endParaRPr lang="ru-RU" sz="3600" b="1" dirty="0"/>
          </a:p>
        </p:txBody>
      </p:sp>
      <p:pic>
        <p:nvPicPr>
          <p:cNvPr id="7" name="Picture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t="12428" b="4690"/>
          <a:stretch/>
        </p:blipFill>
        <p:spPr>
          <a:xfrm>
            <a:off x="430889" y="869325"/>
            <a:ext cx="3070745" cy="18996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88734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Прямоугольник 11"/>
          <p:cNvSpPr>
            <a:spLocks noChangeArrowheads="1"/>
          </p:cNvSpPr>
          <p:nvPr/>
        </p:nvSpPr>
        <p:spPr bwMode="auto">
          <a:xfrm>
            <a:off x="4244460" y="1076992"/>
            <a:ext cx="4482516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15-летний подросток, управляя автомобилем Лада, по предварительным данным, не выбрал безопасную скорость,  съехал в кювет и совершил опрокидывание. Он не был пристегнут ремнем безопасности. </a:t>
            </a:r>
            <a:endParaRPr lang="en-US" sz="2000" dirty="0" smtClean="0"/>
          </a:p>
          <a:p>
            <a:pPr algn="just">
              <a:spcBef>
                <a:spcPct val="0"/>
              </a:spcBef>
              <a:buNone/>
            </a:pPr>
            <a:r>
              <a:rPr lang="ru-RU" sz="2000" dirty="0" smtClean="0"/>
              <a:t>В результате несовершеннолетний скончался на месте.</a:t>
            </a:r>
            <a:endParaRPr lang="ru-RU" altLang="ru-RU" sz="2000" dirty="0"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0" y="0"/>
            <a:ext cx="9136063" cy="742152"/>
            <a:chOff x="0" y="-2129"/>
            <a:chExt cx="9136063" cy="742152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0" y="-2129"/>
              <a:ext cx="9136063" cy="74215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 sz="20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86139" y="180202"/>
              <a:ext cx="89584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000" b="1" dirty="0" smtClean="0">
                  <a:solidFill>
                    <a:schemeClr val="bg1"/>
                  </a:solidFill>
                </a:rPr>
                <a:t>ДТП в СПАССКОМ РАЙОНЕ 17.08.2025</a:t>
              </a:r>
              <a:endParaRPr lang="ru-RU" sz="20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4565374" y="4076381"/>
            <a:ext cx="3978339" cy="656472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/>
              <a:t>погиб 1 ребёнок</a:t>
            </a:r>
            <a:endParaRPr lang="ru-RU" sz="3600" b="1" dirty="0"/>
          </a:p>
        </p:txBody>
      </p:sp>
      <p:pic>
        <p:nvPicPr>
          <p:cNvPr id="7" name="Picture"/>
          <p:cNvPicPr/>
          <p:nvPr/>
        </p:nvPicPr>
        <p:blipFill rotWithShape="1">
          <a:blip r:embed="rId2"/>
          <a:srcRect/>
          <a:stretch/>
        </p:blipFill>
        <p:spPr>
          <a:xfrm>
            <a:off x="409903" y="924483"/>
            <a:ext cx="3424272" cy="1780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"/>
          <p:cNvPicPr/>
          <p:nvPr/>
        </p:nvPicPr>
        <p:blipFill rotWithShape="1">
          <a:blip r:embed="rId3"/>
          <a:srcRect r="9801"/>
          <a:stretch/>
        </p:blipFill>
        <p:spPr>
          <a:xfrm>
            <a:off x="409903" y="2954914"/>
            <a:ext cx="3424272" cy="15374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79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7" id="{94F1E946-4420-4556-80A8-4798E7519F41}" vid="{98A2B003-BE52-44DC-B969-9DED60C2EE3A}"/>
    </a:ext>
  </a:extLst>
</a:theme>
</file>

<file path=ppt/theme/theme2.xml><?xml version="1.0" encoding="utf-8"?>
<a:theme xmlns:a="http://schemas.openxmlformats.org/drawingml/2006/main" name="1_Тема7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7" id="{94F1E946-4420-4556-80A8-4798E7519F41}" vid="{98A2B003-BE52-44DC-B969-9DED60C2EE3A}"/>
    </a:ext>
  </a:extLst>
</a:theme>
</file>

<file path=ppt/theme/theme3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17254</TotalTime>
  <Words>890</Words>
  <Application>Microsoft Office PowerPoint</Application>
  <PresentationFormat>Произвольный</PresentationFormat>
  <Paragraphs>127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Тема7</vt:lpstr>
      <vt:lpstr>1_Тема7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Кондратенко Сергей Евгеньевич</dc:creator>
  <cp:keywords/>
  <cp:lastModifiedBy>Бикчантаева Светлана Александровна</cp:lastModifiedBy>
  <cp:revision>1348</cp:revision>
  <cp:lastPrinted>2024-12-13T12:06:27Z</cp:lastPrinted>
  <dcterms:modified xsi:type="dcterms:W3CDTF">2026-01-20T13:24:42Z</dcterms:modified>
</cp:coreProperties>
</file>